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339" r:id="rId3"/>
    <p:sldId id="375" r:id="rId4"/>
    <p:sldId id="341" r:id="rId5"/>
    <p:sldId id="376" r:id="rId6"/>
    <p:sldId id="342" r:id="rId7"/>
    <p:sldId id="343" r:id="rId8"/>
    <p:sldId id="344" r:id="rId9"/>
    <p:sldId id="358" r:id="rId10"/>
    <p:sldId id="359" r:id="rId11"/>
    <p:sldId id="360" r:id="rId12"/>
    <p:sldId id="361" r:id="rId13"/>
    <p:sldId id="367" r:id="rId14"/>
    <p:sldId id="372" r:id="rId15"/>
    <p:sldId id="373" r:id="rId16"/>
    <p:sldId id="362" r:id="rId17"/>
    <p:sldId id="363" r:id="rId18"/>
    <p:sldId id="364" r:id="rId19"/>
    <p:sldId id="368" r:id="rId20"/>
    <p:sldId id="365" r:id="rId21"/>
    <p:sldId id="366" r:id="rId22"/>
    <p:sldId id="369" r:id="rId23"/>
    <p:sldId id="370" r:id="rId24"/>
    <p:sldId id="371" r:id="rId25"/>
    <p:sldId id="348" r:id="rId26"/>
    <p:sldId id="374" r:id="rId27"/>
    <p:sldId id="350" r:id="rId28"/>
    <p:sldId id="352" r:id="rId29"/>
    <p:sldId id="353" r:id="rId30"/>
    <p:sldId id="354"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2910"/>
    <a:srgbClr val="FE5B09"/>
    <a:srgbClr val="FE8500"/>
    <a:srgbClr val="FE800B"/>
    <a:srgbClr val="C96E09"/>
    <a:srgbClr val="00A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8"/>
    <p:restoredTop sz="94599"/>
  </p:normalViewPr>
  <p:slideViewPr>
    <p:cSldViewPr>
      <p:cViewPr varScale="1">
        <p:scale>
          <a:sx n="93" d="100"/>
          <a:sy n="93" d="100"/>
        </p:scale>
        <p:origin x="216" y="4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9592C6-A74C-4D2A-B00E-CB034DE7A6D3}" type="datetimeFigureOut">
              <a:rPr lang="en-US" smtClean="0"/>
              <a:t>10/3/17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7546B7-21A9-4486-ABDE-9E72D427CFCA}" type="slidenum">
              <a:rPr lang="en-US" smtClean="0"/>
              <a:t>‹#›</a:t>
            </a:fld>
            <a:endParaRPr lang="en-US"/>
          </a:p>
        </p:txBody>
      </p:sp>
    </p:spTree>
    <p:extLst>
      <p:ext uri="{BB962C8B-B14F-4D97-AF65-F5344CB8AC3E}">
        <p14:creationId xmlns:p14="http://schemas.microsoft.com/office/powerpoint/2010/main" val="218626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little about UCSD and how I got into teaching and</a:t>
            </a:r>
            <a:r>
              <a:rPr lang="en-US" baseline="0" dirty="0"/>
              <a:t> what I plan to do in this new position. What I have enjoyed seeing is the transformation in my students.</a:t>
            </a:r>
          </a:p>
          <a:p>
            <a:r>
              <a:rPr lang="en-US" baseline="0" dirty="0"/>
              <a:t>Everyone who is here belongs here unless : you have never taken a programming course (this is an intermediate level course) or if you are simply too advanced!</a:t>
            </a:r>
          </a:p>
        </p:txBody>
      </p:sp>
      <p:sp>
        <p:nvSpPr>
          <p:cNvPr id="4" name="Slide Number Placeholder 3"/>
          <p:cNvSpPr>
            <a:spLocks noGrp="1"/>
          </p:cNvSpPr>
          <p:nvPr>
            <p:ph type="sldNum" sz="quarter" idx="10"/>
          </p:nvPr>
        </p:nvSpPr>
        <p:spPr/>
        <p:txBody>
          <a:bodyPr/>
          <a:lstStyle/>
          <a:p>
            <a:pPr>
              <a:defRPr/>
            </a:pPr>
            <a:fld id="{0344E73F-C4B5-4455-A76D-C7577558E408}" type="slidenum">
              <a:rPr lang="en-US" smtClean="0"/>
              <a:pPr>
                <a:defRPr/>
              </a:pPr>
              <a:t>2</a:t>
            </a:fld>
            <a:endParaRPr lang="en-US"/>
          </a:p>
        </p:txBody>
      </p:sp>
    </p:spTree>
    <p:extLst>
      <p:ext uri="{BB962C8B-B14F-4D97-AF65-F5344CB8AC3E}">
        <p14:creationId xmlns:p14="http://schemas.microsoft.com/office/powerpoint/2010/main" val="33409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7546B7-21A9-4486-ABDE-9E72D427CFCA}" type="slidenum">
              <a:rPr lang="en-US" smtClean="0"/>
              <a:t>3</a:t>
            </a:fld>
            <a:endParaRPr lang="en-US"/>
          </a:p>
        </p:txBody>
      </p:sp>
    </p:spTree>
    <p:extLst>
      <p:ext uri="{BB962C8B-B14F-4D97-AF65-F5344CB8AC3E}">
        <p14:creationId xmlns:p14="http://schemas.microsoft.com/office/powerpoint/2010/main" val="40038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1122" indent="-288893" eaLnBrk="0" hangingPunct="0">
              <a:defRPr>
                <a:solidFill>
                  <a:schemeClr val="tx1"/>
                </a:solidFill>
                <a:latin typeface="Arial" charset="0"/>
                <a:cs typeface="Arial" charset="0"/>
              </a:defRPr>
            </a:lvl2pPr>
            <a:lvl3pPr marL="1155573" indent="-231115" eaLnBrk="0" hangingPunct="0">
              <a:defRPr>
                <a:solidFill>
                  <a:schemeClr val="tx1"/>
                </a:solidFill>
                <a:latin typeface="Arial" charset="0"/>
                <a:cs typeface="Arial" charset="0"/>
              </a:defRPr>
            </a:lvl3pPr>
            <a:lvl4pPr marL="1617802" indent="-231115" eaLnBrk="0" hangingPunct="0">
              <a:defRPr>
                <a:solidFill>
                  <a:schemeClr val="tx1"/>
                </a:solidFill>
                <a:latin typeface="Arial" charset="0"/>
                <a:cs typeface="Arial" charset="0"/>
              </a:defRPr>
            </a:lvl4pPr>
            <a:lvl5pPr marL="2080031" indent="-231115" eaLnBrk="0" hangingPunct="0">
              <a:defRPr>
                <a:solidFill>
                  <a:schemeClr val="tx1"/>
                </a:solidFill>
                <a:latin typeface="Arial" charset="0"/>
                <a:cs typeface="Arial" charset="0"/>
              </a:defRPr>
            </a:lvl5pPr>
            <a:lvl6pPr marL="2542261" indent="-231115" eaLnBrk="0" fontAlgn="base" hangingPunct="0">
              <a:spcBef>
                <a:spcPct val="0"/>
              </a:spcBef>
              <a:spcAft>
                <a:spcPct val="0"/>
              </a:spcAft>
              <a:defRPr>
                <a:solidFill>
                  <a:schemeClr val="tx1"/>
                </a:solidFill>
                <a:latin typeface="Arial" charset="0"/>
                <a:cs typeface="Arial" charset="0"/>
              </a:defRPr>
            </a:lvl6pPr>
            <a:lvl7pPr marL="3004490" indent="-231115" eaLnBrk="0" fontAlgn="base" hangingPunct="0">
              <a:spcBef>
                <a:spcPct val="0"/>
              </a:spcBef>
              <a:spcAft>
                <a:spcPct val="0"/>
              </a:spcAft>
              <a:defRPr>
                <a:solidFill>
                  <a:schemeClr val="tx1"/>
                </a:solidFill>
                <a:latin typeface="Arial" charset="0"/>
                <a:cs typeface="Arial" charset="0"/>
              </a:defRPr>
            </a:lvl7pPr>
            <a:lvl8pPr marL="3466719" indent="-231115" eaLnBrk="0" fontAlgn="base" hangingPunct="0">
              <a:spcBef>
                <a:spcPct val="0"/>
              </a:spcBef>
              <a:spcAft>
                <a:spcPct val="0"/>
              </a:spcAft>
              <a:defRPr>
                <a:solidFill>
                  <a:schemeClr val="tx1"/>
                </a:solidFill>
                <a:latin typeface="Arial" charset="0"/>
                <a:cs typeface="Arial" charset="0"/>
              </a:defRPr>
            </a:lvl8pPr>
            <a:lvl9pPr marL="3928948" indent="-231115" eaLnBrk="0" fontAlgn="base" hangingPunct="0">
              <a:spcBef>
                <a:spcPct val="0"/>
              </a:spcBef>
              <a:spcAft>
                <a:spcPct val="0"/>
              </a:spcAft>
              <a:defRPr>
                <a:solidFill>
                  <a:schemeClr val="tx1"/>
                </a:solidFill>
                <a:latin typeface="Arial" charset="0"/>
                <a:cs typeface="Arial" charset="0"/>
              </a:defRPr>
            </a:lvl9pPr>
          </a:lstStyle>
          <a:p>
            <a:pPr eaLnBrk="1" hangingPunct="1"/>
            <a:fld id="{E113328F-82FD-460B-AF3A-C9323F213F70}" type="slidenum">
              <a:rPr lang="en-US" smtClean="0"/>
              <a:pPr eaLnBrk="1" hangingPunct="1"/>
              <a:t>10</a:t>
            </a:fld>
            <a:endParaRPr lang="en-US" smtClean="0"/>
          </a:p>
        </p:txBody>
      </p:sp>
      <p:sp>
        <p:nvSpPr>
          <p:cNvPr id="51203" name="Rectangle 2"/>
          <p:cNvSpPr>
            <a:spLocks noGrp="1" noRot="1" noChangeAspect="1" noChangeArrowheads="1" noTextEdit="1"/>
          </p:cNvSpPr>
          <p:nvPr>
            <p:ph type="sldImg"/>
          </p:nvPr>
        </p:nvSpPr>
        <p:spPr>
          <a:solidFill>
            <a:srgbClr val="FFFFFF"/>
          </a:solidFill>
          <a:ln/>
        </p:spPr>
      </p:sp>
      <p:sp>
        <p:nvSpPr>
          <p:cNvPr id="51204" name="Rectangle 3"/>
          <p:cNvSpPr>
            <a:spLocks noGrp="1" noChangeArrowheads="1"/>
          </p:cNvSpPr>
          <p:nvPr>
            <p:ph type="body" idx="1"/>
          </p:nvPr>
        </p:nvSpPr>
        <p:spPr>
          <a:xfrm>
            <a:off x="917575" y="4416425"/>
            <a:ext cx="5046663" cy="4183063"/>
          </a:xfrm>
          <a:solidFill>
            <a:srgbClr val="FFFFFF"/>
          </a:solidFill>
          <a:ln>
            <a:solidFill>
              <a:srgbClr val="000000"/>
            </a:solidFill>
          </a:ln>
        </p:spPr>
        <p:txBody>
          <a:bodyPr lIns="93907" tIns="46953" rIns="93907" bIns="46953"/>
          <a:lstStyle/>
          <a:p>
            <a:endParaRPr lang="en-US" smtClean="0"/>
          </a:p>
        </p:txBody>
      </p:sp>
    </p:spTree>
    <p:extLst>
      <p:ext uri="{BB962C8B-B14F-4D97-AF65-F5344CB8AC3E}">
        <p14:creationId xmlns:p14="http://schemas.microsoft.com/office/powerpoint/2010/main" val="1133393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1122" indent="-288893" eaLnBrk="0" hangingPunct="0">
              <a:defRPr>
                <a:solidFill>
                  <a:schemeClr val="tx1"/>
                </a:solidFill>
                <a:latin typeface="Arial" charset="0"/>
                <a:cs typeface="Arial" charset="0"/>
              </a:defRPr>
            </a:lvl2pPr>
            <a:lvl3pPr marL="1155573" indent="-231115" eaLnBrk="0" hangingPunct="0">
              <a:defRPr>
                <a:solidFill>
                  <a:schemeClr val="tx1"/>
                </a:solidFill>
                <a:latin typeface="Arial" charset="0"/>
                <a:cs typeface="Arial" charset="0"/>
              </a:defRPr>
            </a:lvl3pPr>
            <a:lvl4pPr marL="1617802" indent="-231115" eaLnBrk="0" hangingPunct="0">
              <a:defRPr>
                <a:solidFill>
                  <a:schemeClr val="tx1"/>
                </a:solidFill>
                <a:latin typeface="Arial" charset="0"/>
                <a:cs typeface="Arial" charset="0"/>
              </a:defRPr>
            </a:lvl4pPr>
            <a:lvl5pPr marL="2080031" indent="-231115" eaLnBrk="0" hangingPunct="0">
              <a:defRPr>
                <a:solidFill>
                  <a:schemeClr val="tx1"/>
                </a:solidFill>
                <a:latin typeface="Arial" charset="0"/>
                <a:cs typeface="Arial" charset="0"/>
              </a:defRPr>
            </a:lvl5pPr>
            <a:lvl6pPr marL="2542261" indent="-231115" eaLnBrk="0" fontAlgn="base" hangingPunct="0">
              <a:spcBef>
                <a:spcPct val="0"/>
              </a:spcBef>
              <a:spcAft>
                <a:spcPct val="0"/>
              </a:spcAft>
              <a:defRPr>
                <a:solidFill>
                  <a:schemeClr val="tx1"/>
                </a:solidFill>
                <a:latin typeface="Arial" charset="0"/>
                <a:cs typeface="Arial" charset="0"/>
              </a:defRPr>
            </a:lvl6pPr>
            <a:lvl7pPr marL="3004490" indent="-231115" eaLnBrk="0" fontAlgn="base" hangingPunct="0">
              <a:spcBef>
                <a:spcPct val="0"/>
              </a:spcBef>
              <a:spcAft>
                <a:spcPct val="0"/>
              </a:spcAft>
              <a:defRPr>
                <a:solidFill>
                  <a:schemeClr val="tx1"/>
                </a:solidFill>
                <a:latin typeface="Arial" charset="0"/>
                <a:cs typeface="Arial" charset="0"/>
              </a:defRPr>
            </a:lvl7pPr>
            <a:lvl8pPr marL="3466719" indent="-231115" eaLnBrk="0" fontAlgn="base" hangingPunct="0">
              <a:spcBef>
                <a:spcPct val="0"/>
              </a:spcBef>
              <a:spcAft>
                <a:spcPct val="0"/>
              </a:spcAft>
              <a:defRPr>
                <a:solidFill>
                  <a:schemeClr val="tx1"/>
                </a:solidFill>
                <a:latin typeface="Arial" charset="0"/>
                <a:cs typeface="Arial" charset="0"/>
              </a:defRPr>
            </a:lvl8pPr>
            <a:lvl9pPr marL="3928948" indent="-231115" eaLnBrk="0" fontAlgn="base" hangingPunct="0">
              <a:spcBef>
                <a:spcPct val="0"/>
              </a:spcBef>
              <a:spcAft>
                <a:spcPct val="0"/>
              </a:spcAft>
              <a:defRPr>
                <a:solidFill>
                  <a:schemeClr val="tx1"/>
                </a:solidFill>
                <a:latin typeface="Arial" charset="0"/>
                <a:cs typeface="Arial" charset="0"/>
              </a:defRPr>
            </a:lvl9pPr>
          </a:lstStyle>
          <a:p>
            <a:pPr eaLnBrk="1" hangingPunct="1"/>
            <a:fld id="{CCC34F93-6BA5-4C37-9432-78664130497A}" type="slidenum">
              <a:rPr lang="en-US" smtClean="0"/>
              <a:pPr eaLnBrk="1" hangingPunct="1"/>
              <a:t>11</a:t>
            </a:fld>
            <a:endParaRPr lang="en-US" smtClean="0"/>
          </a:p>
        </p:txBody>
      </p:sp>
      <p:sp>
        <p:nvSpPr>
          <p:cNvPr id="52227" name="Rectangle 2"/>
          <p:cNvSpPr>
            <a:spLocks noGrp="1" noRot="1" noChangeAspect="1" noChangeArrowheads="1" noTextEdit="1"/>
          </p:cNvSpPr>
          <p:nvPr>
            <p:ph type="sldImg"/>
          </p:nvPr>
        </p:nvSpPr>
        <p:spPr>
          <a:solidFill>
            <a:srgbClr val="FFFFFF"/>
          </a:solidFill>
          <a:ln/>
        </p:spPr>
      </p:sp>
      <p:sp>
        <p:nvSpPr>
          <p:cNvPr id="52228" name="Rectangle 3"/>
          <p:cNvSpPr>
            <a:spLocks noGrp="1" noChangeArrowheads="1"/>
          </p:cNvSpPr>
          <p:nvPr>
            <p:ph type="body" idx="1"/>
          </p:nvPr>
        </p:nvSpPr>
        <p:spPr>
          <a:xfrm>
            <a:off x="917575" y="4416425"/>
            <a:ext cx="5046663" cy="4183063"/>
          </a:xfrm>
          <a:solidFill>
            <a:srgbClr val="FFFFFF"/>
          </a:solidFill>
          <a:ln>
            <a:solidFill>
              <a:srgbClr val="000000"/>
            </a:solidFill>
          </a:ln>
        </p:spPr>
        <p:txBody>
          <a:bodyPr lIns="93907" tIns="46953" rIns="93907" bIns="46953"/>
          <a:lstStyle/>
          <a:p>
            <a:endParaRPr lang="en-US" smtClean="0"/>
          </a:p>
        </p:txBody>
      </p:sp>
    </p:spTree>
    <p:extLst>
      <p:ext uri="{BB962C8B-B14F-4D97-AF65-F5344CB8AC3E}">
        <p14:creationId xmlns:p14="http://schemas.microsoft.com/office/powerpoint/2010/main" val="732500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51122" indent="-288893" eaLnBrk="0" hangingPunct="0">
              <a:defRPr>
                <a:solidFill>
                  <a:schemeClr val="tx1"/>
                </a:solidFill>
                <a:latin typeface="Arial" charset="0"/>
                <a:cs typeface="Arial" charset="0"/>
              </a:defRPr>
            </a:lvl2pPr>
            <a:lvl3pPr marL="1155573" indent="-231115" eaLnBrk="0" hangingPunct="0">
              <a:defRPr>
                <a:solidFill>
                  <a:schemeClr val="tx1"/>
                </a:solidFill>
                <a:latin typeface="Arial" charset="0"/>
                <a:cs typeface="Arial" charset="0"/>
              </a:defRPr>
            </a:lvl3pPr>
            <a:lvl4pPr marL="1617802" indent="-231115" eaLnBrk="0" hangingPunct="0">
              <a:defRPr>
                <a:solidFill>
                  <a:schemeClr val="tx1"/>
                </a:solidFill>
                <a:latin typeface="Arial" charset="0"/>
                <a:cs typeface="Arial" charset="0"/>
              </a:defRPr>
            </a:lvl4pPr>
            <a:lvl5pPr marL="2080031" indent="-231115" eaLnBrk="0" hangingPunct="0">
              <a:defRPr>
                <a:solidFill>
                  <a:schemeClr val="tx1"/>
                </a:solidFill>
                <a:latin typeface="Arial" charset="0"/>
                <a:cs typeface="Arial" charset="0"/>
              </a:defRPr>
            </a:lvl5pPr>
            <a:lvl6pPr marL="2542261" indent="-231115" eaLnBrk="0" fontAlgn="base" hangingPunct="0">
              <a:spcBef>
                <a:spcPct val="0"/>
              </a:spcBef>
              <a:spcAft>
                <a:spcPct val="0"/>
              </a:spcAft>
              <a:defRPr>
                <a:solidFill>
                  <a:schemeClr val="tx1"/>
                </a:solidFill>
                <a:latin typeface="Arial" charset="0"/>
                <a:cs typeface="Arial" charset="0"/>
              </a:defRPr>
            </a:lvl6pPr>
            <a:lvl7pPr marL="3004490" indent="-231115" eaLnBrk="0" fontAlgn="base" hangingPunct="0">
              <a:spcBef>
                <a:spcPct val="0"/>
              </a:spcBef>
              <a:spcAft>
                <a:spcPct val="0"/>
              </a:spcAft>
              <a:defRPr>
                <a:solidFill>
                  <a:schemeClr val="tx1"/>
                </a:solidFill>
                <a:latin typeface="Arial" charset="0"/>
                <a:cs typeface="Arial" charset="0"/>
              </a:defRPr>
            </a:lvl7pPr>
            <a:lvl8pPr marL="3466719" indent="-231115" eaLnBrk="0" fontAlgn="base" hangingPunct="0">
              <a:spcBef>
                <a:spcPct val="0"/>
              </a:spcBef>
              <a:spcAft>
                <a:spcPct val="0"/>
              </a:spcAft>
              <a:defRPr>
                <a:solidFill>
                  <a:schemeClr val="tx1"/>
                </a:solidFill>
                <a:latin typeface="Arial" charset="0"/>
                <a:cs typeface="Arial" charset="0"/>
              </a:defRPr>
            </a:lvl8pPr>
            <a:lvl9pPr marL="3928948" indent="-231115" eaLnBrk="0" fontAlgn="base" hangingPunct="0">
              <a:spcBef>
                <a:spcPct val="0"/>
              </a:spcBef>
              <a:spcAft>
                <a:spcPct val="0"/>
              </a:spcAft>
              <a:defRPr>
                <a:solidFill>
                  <a:schemeClr val="tx1"/>
                </a:solidFill>
                <a:latin typeface="Arial" charset="0"/>
                <a:cs typeface="Arial" charset="0"/>
              </a:defRPr>
            </a:lvl9pPr>
          </a:lstStyle>
          <a:p>
            <a:pPr eaLnBrk="1" hangingPunct="1"/>
            <a:fld id="{E042AD76-FA8F-4076-BE72-85B15A9AEF7B}" type="slidenum">
              <a:rPr lang="en-US" smtClean="0"/>
              <a:pPr eaLnBrk="1" hangingPunct="1"/>
              <a:t>12</a:t>
            </a:fld>
            <a:endParaRPr lang="en-US" smtClean="0"/>
          </a:p>
        </p:txBody>
      </p:sp>
      <p:sp>
        <p:nvSpPr>
          <p:cNvPr id="53251" name="Rectangle 2"/>
          <p:cNvSpPr>
            <a:spLocks noGrp="1" noRot="1" noChangeAspect="1" noChangeArrowheads="1" noTextEdit="1"/>
          </p:cNvSpPr>
          <p:nvPr>
            <p:ph type="sldImg"/>
          </p:nvPr>
        </p:nvSpPr>
        <p:spPr>
          <a:solidFill>
            <a:srgbClr val="FFFFFF"/>
          </a:solidFill>
          <a:ln/>
        </p:spPr>
      </p:sp>
      <p:sp>
        <p:nvSpPr>
          <p:cNvPr id="53252" name="Rectangle 3"/>
          <p:cNvSpPr>
            <a:spLocks noGrp="1" noChangeArrowheads="1"/>
          </p:cNvSpPr>
          <p:nvPr>
            <p:ph type="body" idx="1"/>
          </p:nvPr>
        </p:nvSpPr>
        <p:spPr>
          <a:xfrm>
            <a:off x="917575" y="4416425"/>
            <a:ext cx="5046663" cy="4183063"/>
          </a:xfrm>
          <a:solidFill>
            <a:srgbClr val="FFFFFF"/>
          </a:solidFill>
          <a:ln>
            <a:solidFill>
              <a:srgbClr val="000000"/>
            </a:solidFill>
          </a:ln>
        </p:spPr>
        <p:txBody>
          <a:bodyPr lIns="93907" tIns="46953" rIns="93907" bIns="46953"/>
          <a:lstStyle/>
          <a:p>
            <a:endParaRPr lang="en-US" smtClean="0"/>
          </a:p>
        </p:txBody>
      </p:sp>
    </p:spTree>
    <p:extLst>
      <p:ext uri="{BB962C8B-B14F-4D97-AF65-F5344CB8AC3E}">
        <p14:creationId xmlns:p14="http://schemas.microsoft.com/office/powerpoint/2010/main" val="76666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these two slides, the tutors will tell stories</a:t>
            </a:r>
            <a:r>
              <a:rPr lang="en-US" baseline="0" dirty="0" smtClean="0"/>
              <a:t> about their experiences.</a:t>
            </a:r>
            <a:endParaRPr lang="en-US" dirty="0"/>
          </a:p>
        </p:txBody>
      </p:sp>
      <p:sp>
        <p:nvSpPr>
          <p:cNvPr id="4" name="Slide Number Placeholder 3"/>
          <p:cNvSpPr>
            <a:spLocks noGrp="1"/>
          </p:cNvSpPr>
          <p:nvPr>
            <p:ph type="sldNum" sz="quarter" idx="10"/>
          </p:nvPr>
        </p:nvSpPr>
        <p:spPr/>
        <p:txBody>
          <a:bodyPr/>
          <a:lstStyle/>
          <a:p>
            <a:fld id="{207546B7-21A9-4486-ABDE-9E72D427CFCA}" type="slidenum">
              <a:rPr lang="en-US" smtClean="0"/>
              <a:t>17</a:t>
            </a:fld>
            <a:endParaRPr lang="en-US"/>
          </a:p>
        </p:txBody>
      </p:sp>
    </p:spTree>
    <p:extLst>
      <p:ext uri="{BB962C8B-B14F-4D97-AF65-F5344CB8AC3E}">
        <p14:creationId xmlns:p14="http://schemas.microsoft.com/office/powerpoint/2010/main" val="558473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fld id="{D88EC91A-7203-4899-867A-B198CCF21903}" type="slidenum">
              <a:rPr lang="en-US" smtClean="0"/>
              <a:t>19</a:t>
            </a:fld>
            <a:endParaRPr lang="en-US"/>
          </a:p>
        </p:txBody>
      </p:sp>
    </p:spTree>
    <p:extLst>
      <p:ext uri="{BB962C8B-B14F-4D97-AF65-F5344CB8AC3E}">
        <p14:creationId xmlns:p14="http://schemas.microsoft.com/office/powerpoint/2010/main" val="1903949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12CA773-B217-4847-A88B-BC27DDB19DB6}"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E2016-E936-42FE-886D-38C2F77E597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0319AC-3EE4-A547-9CF8-D75F1BDEF2A2}"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E2016-E936-42FE-886D-38C2F77E597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064943-A8DD-A24E-B500-CD8984053398}"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E2016-E936-42FE-886D-38C2F77E597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6BF07A-29B0-214B-939C-48DB64BE98A3}"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E2016-E936-42FE-886D-38C2F77E597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ED9DD9-8372-3143-88BE-82866DF01999}"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E2016-E936-42FE-886D-38C2F77E597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4542DA-3616-4742-906A-F48330BD5EF2}" type="datetime1">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AE2016-E936-42FE-886D-38C2F77E597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B486F4-461D-C643-B19F-D6C5D0D3D261}" type="datetime1">
              <a:rPr lang="en-US" smtClean="0"/>
              <a:t>10/3/17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AE2016-E936-42FE-886D-38C2F77E597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5022A6-CD6E-2149-9E47-DFA7B9D25E56}" type="datetime1">
              <a:rPr lang="en-US" smtClean="0"/>
              <a:t>10/3/17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AE2016-E936-42FE-886D-38C2F77E597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19EAA8-73DD-E448-A418-29074C9E22D6}" type="datetime1">
              <a:rPr lang="en-US" smtClean="0"/>
              <a:t>10/3/17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AE2016-E936-42FE-886D-38C2F77E597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53A3D1-E3D1-5A49-A834-0510943B249C}" type="datetime1">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AE2016-E936-42FE-886D-38C2F77E597A}"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A2C85E4-3545-184B-9BEA-3DA010F8E8B4}" type="datetime1">
              <a:rPr lang="en-US" smtClean="0"/>
              <a:t>10/3/17</a:t>
            </a:fld>
            <a:endParaRPr lang="en-US"/>
          </a:p>
        </p:txBody>
      </p:sp>
      <p:sp>
        <p:nvSpPr>
          <p:cNvPr id="9" name="Slide Number Placeholder 8"/>
          <p:cNvSpPr>
            <a:spLocks noGrp="1"/>
          </p:cNvSpPr>
          <p:nvPr>
            <p:ph type="sldNum" sz="quarter" idx="11"/>
          </p:nvPr>
        </p:nvSpPr>
        <p:spPr/>
        <p:txBody>
          <a:bodyPr/>
          <a:lstStyle/>
          <a:p>
            <a:fld id="{FBAE2016-E936-42FE-886D-38C2F77E597A}"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FBAE2016-E936-42FE-886D-38C2F77E597A}"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66A37387-7DEB-B74C-9F42-735D2565DF01}" type="datetime1">
              <a:rPr lang="en-US" smtClean="0"/>
              <a:t>10/3/17</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slide" Target="slide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slide" Target="slide13.xml"/></Relationships>
</file>

<file path=ppt/slides/_rels/slide1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8.png"/><Relationship Id="rId1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10.jpg"/><Relationship Id="rId10"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dimirza@cs.ucsb.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csb-cs8-f17.github.io/i" TargetMode="External"/><Relationship Id="rId3" Type="http://schemas.openxmlformats.org/officeDocument/2006/relationships/hyperlink" Target="https://piazza.com/class/j893pbxd4t06az"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ython.or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ucsb-cs8-f17.github.io/info/office_hours/" TargetMode="Externa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IoPx_rSicr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1.jpeg"/><Relationship Id="rId7" Type="http://schemas.openxmlformats.org/officeDocument/2006/relationships/image" Target="../media/image22.jpg"/><Relationship Id="rId8"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Welcome to CS 8</a:t>
            </a:r>
            <a:r>
              <a:rPr lang="en-US" dirty="0"/>
              <a:t>!</a:t>
            </a:r>
          </a:p>
        </p:txBody>
      </p:sp>
      <p:sp>
        <p:nvSpPr>
          <p:cNvPr id="3" name="Subtitle 2"/>
          <p:cNvSpPr>
            <a:spLocks noGrp="1"/>
          </p:cNvSpPr>
          <p:nvPr>
            <p:ph type="subTitle" idx="1"/>
          </p:nvPr>
        </p:nvSpPr>
        <p:spPr/>
        <p:txBody>
          <a:bodyPr>
            <a:normAutofit/>
          </a:bodyPr>
          <a:lstStyle/>
          <a:p>
            <a:r>
              <a:rPr lang="en-US" dirty="0" smtClean="0"/>
              <a:t>Introduction to Computer Science!</a:t>
            </a:r>
          </a:p>
          <a:p>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ucsb-cs8-f17.github.io</a:t>
            </a:r>
            <a:r>
              <a:rPr lang="en-US" dirty="0">
                <a:latin typeface="Courier New" panose="02070309020205020404" pitchFamily="49" charset="0"/>
                <a:cs typeface="Courier New" panose="02070309020205020404" pitchFamily="49" charset="0"/>
              </a:rPr>
              <a:t>/</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316" y="76200"/>
            <a:ext cx="3461084" cy="15613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91" y="228600"/>
            <a:ext cx="2673309" cy="13547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178" y="5439594"/>
            <a:ext cx="1293022" cy="129302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72" y="5435600"/>
            <a:ext cx="1166628" cy="1270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5823860"/>
            <a:ext cx="1600200" cy="90875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4924" y="5694913"/>
            <a:ext cx="1111756" cy="1010687"/>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532" y="1677665"/>
            <a:ext cx="1141399" cy="1181100"/>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0801" y="1828800"/>
            <a:ext cx="1050202" cy="990600"/>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00" y="1752600"/>
            <a:ext cx="1727200" cy="1295400"/>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48918" y="3634053"/>
            <a:ext cx="1314268" cy="1297294"/>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8070" y="1636113"/>
            <a:ext cx="1644316" cy="1216794"/>
          </a:xfrm>
          <a:prstGeom prst="rect">
            <a:avLst/>
          </a:prstGeom>
        </p:spPr>
      </p:pic>
      <p:sp>
        <p:nvSpPr>
          <p:cNvPr id="20" name="Slide Number Placeholder 19"/>
          <p:cNvSpPr>
            <a:spLocks noGrp="1"/>
          </p:cNvSpPr>
          <p:nvPr>
            <p:ph type="sldNum" sz="quarter" idx="12"/>
          </p:nvPr>
        </p:nvSpPr>
        <p:spPr/>
        <p:txBody>
          <a:bodyPr/>
          <a:lstStyle/>
          <a:p>
            <a:fld id="{FBAE2016-E936-42FE-886D-38C2F77E597A}" type="slidenum">
              <a:rPr lang="en-US" smtClean="0"/>
              <a:t>1</a:t>
            </a:fld>
            <a:endParaRPr lang="en-US"/>
          </a:p>
        </p:txBody>
      </p:sp>
    </p:spTree>
    <p:extLst>
      <p:ext uri="{BB962C8B-B14F-4D97-AF65-F5344CB8AC3E}">
        <p14:creationId xmlns:p14="http://schemas.microsoft.com/office/powerpoint/2010/main" val="39694384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5"/>
          <p:cNvSpPr txBox="1">
            <a:spLocks noChangeArrowheads="1"/>
          </p:cNvSpPr>
          <p:nvPr/>
        </p:nvSpPr>
        <p:spPr bwMode="auto">
          <a:xfrm>
            <a:off x="1219200" y="236538"/>
            <a:ext cx="693420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4200" b="1">
                <a:latin typeface="Courier New" pitchFamily="-106" charset="0"/>
              </a:rPr>
              <a:t>CS  !=  programming</a:t>
            </a:r>
          </a:p>
        </p:txBody>
      </p:sp>
      <p:sp>
        <p:nvSpPr>
          <p:cNvPr id="6147" name="Text Box 6">
            <a:hlinkClick r:id="rId3" action="ppaction://hlinksldjump"/>
          </p:cNvPr>
          <p:cNvSpPr txBox="1">
            <a:spLocks noChangeArrowheads="1"/>
          </p:cNvSpPr>
          <p:nvPr/>
        </p:nvSpPr>
        <p:spPr bwMode="auto">
          <a:xfrm>
            <a:off x="533400" y="1600200"/>
            <a:ext cx="29114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rgbClr val="120DF3"/>
                </a:solidFill>
                <a:ea typeface="ＭＳ Ｐゴシック" pitchFamily="-106" charset="-128"/>
              </a:rPr>
              <a:t>programming : CS ::</a:t>
            </a:r>
          </a:p>
        </p:txBody>
      </p:sp>
      <p:sp>
        <p:nvSpPr>
          <p:cNvPr id="7" name="Line 8"/>
          <p:cNvSpPr>
            <a:spLocks noChangeShapeType="1"/>
          </p:cNvSpPr>
          <p:nvPr/>
        </p:nvSpPr>
        <p:spPr bwMode="auto">
          <a:xfrm flipH="1" flipV="1">
            <a:off x="3395663" y="838200"/>
            <a:ext cx="2928937" cy="228600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9"/>
          <p:cNvSpPr txBox="1">
            <a:spLocks noChangeArrowheads="1"/>
          </p:cNvSpPr>
          <p:nvPr/>
        </p:nvSpPr>
        <p:spPr bwMode="auto">
          <a:xfrm>
            <a:off x="4843463" y="3289300"/>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3600" b="1">
                <a:solidFill>
                  <a:srgbClr val="008000"/>
                </a:solidFill>
              </a:rPr>
              <a:t>"not equal to"</a:t>
            </a:r>
          </a:p>
        </p:txBody>
      </p:sp>
    </p:spTree>
    <p:extLst>
      <p:ext uri="{BB962C8B-B14F-4D97-AF65-F5344CB8AC3E}">
        <p14:creationId xmlns:p14="http://schemas.microsoft.com/office/powerpoint/2010/main" val="1326864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val 2"/>
          <p:cNvSpPr>
            <a:spLocks noChangeArrowheads="1"/>
          </p:cNvSpPr>
          <p:nvPr/>
        </p:nvSpPr>
        <p:spPr bwMode="auto">
          <a:xfrm>
            <a:off x="5943600" y="3124200"/>
            <a:ext cx="1828800" cy="1752600"/>
          </a:xfrm>
          <a:prstGeom prst="ellipse">
            <a:avLst/>
          </a:prstGeom>
          <a:solidFill>
            <a:srgbClr val="120DF3"/>
          </a:solidFill>
          <a:ln w="28575">
            <a:solidFill>
              <a:srgbClr val="120DF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 name="Text Box 6"/>
          <p:cNvSpPr txBox="1">
            <a:spLocks noChangeArrowheads="1"/>
          </p:cNvSpPr>
          <p:nvPr/>
        </p:nvSpPr>
        <p:spPr bwMode="auto">
          <a:xfrm>
            <a:off x="1219200" y="236538"/>
            <a:ext cx="693420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4200" b="1">
                <a:latin typeface="Courier New" pitchFamily="-106" charset="0"/>
              </a:rPr>
              <a:t>CS  !=  programming</a:t>
            </a:r>
          </a:p>
        </p:txBody>
      </p:sp>
      <p:sp>
        <p:nvSpPr>
          <p:cNvPr id="7172" name="Text Box 7">
            <a:hlinkClick r:id="rId3" action="ppaction://hlinksldjump"/>
          </p:cNvPr>
          <p:cNvSpPr txBox="1">
            <a:spLocks noChangeArrowheads="1"/>
          </p:cNvSpPr>
          <p:nvPr/>
        </p:nvSpPr>
        <p:spPr bwMode="auto">
          <a:xfrm>
            <a:off x="533400" y="1600200"/>
            <a:ext cx="29114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rgbClr val="120DF3"/>
                </a:solidFill>
                <a:ea typeface="ＭＳ Ｐゴシック" pitchFamily="-106" charset="-128"/>
              </a:rPr>
              <a:t>programming : CS ::</a:t>
            </a:r>
          </a:p>
        </p:txBody>
      </p:sp>
      <p:sp>
        <p:nvSpPr>
          <p:cNvPr id="7173" name="Text Box 8"/>
          <p:cNvSpPr txBox="1">
            <a:spLocks noChangeArrowheads="1"/>
          </p:cNvSpPr>
          <p:nvPr/>
        </p:nvSpPr>
        <p:spPr bwMode="auto">
          <a:xfrm>
            <a:off x="1447800" y="2997200"/>
            <a:ext cx="571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ea typeface="ＭＳ Ｐゴシック" pitchFamily="-106" charset="-128"/>
              </a:rPr>
              <a:t>machining : engineering</a:t>
            </a:r>
          </a:p>
        </p:txBody>
      </p:sp>
      <p:sp>
        <p:nvSpPr>
          <p:cNvPr id="7174" name="Text Box 9"/>
          <p:cNvSpPr txBox="1">
            <a:spLocks noChangeArrowheads="1"/>
          </p:cNvSpPr>
          <p:nvPr/>
        </p:nvSpPr>
        <p:spPr bwMode="auto">
          <a:xfrm>
            <a:off x="1447800" y="2362200"/>
            <a:ext cx="571500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ea typeface="ＭＳ Ｐゴシック" pitchFamily="-106" charset="-128"/>
              </a:rPr>
              <a:t>surfing : </a:t>
            </a:r>
            <a:r>
              <a:rPr lang="en-US" dirty="0" smtClean="0">
                <a:ea typeface="ＭＳ Ｐゴシック" pitchFamily="-106" charset="-128"/>
              </a:rPr>
              <a:t>Santa Barbara</a:t>
            </a:r>
            <a:endParaRPr lang="en-US" dirty="0">
              <a:ea typeface="ＭＳ Ｐゴシック" pitchFamily="-106" charset="-128"/>
            </a:endParaRPr>
          </a:p>
        </p:txBody>
      </p:sp>
      <p:sp>
        <p:nvSpPr>
          <p:cNvPr id="7175" name="Text Box 10"/>
          <p:cNvSpPr txBox="1">
            <a:spLocks noChangeArrowheads="1"/>
          </p:cNvSpPr>
          <p:nvPr/>
        </p:nvSpPr>
        <p:spPr bwMode="auto">
          <a:xfrm>
            <a:off x="1447800" y="3632200"/>
            <a:ext cx="571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ea typeface="ＭＳ Ｐゴシック" pitchFamily="-106" charset="-128"/>
              </a:rPr>
              <a:t>grammar : literature</a:t>
            </a:r>
          </a:p>
        </p:txBody>
      </p:sp>
      <p:sp>
        <p:nvSpPr>
          <p:cNvPr id="7176" name="Text Box 11"/>
          <p:cNvSpPr txBox="1">
            <a:spLocks noChangeArrowheads="1"/>
          </p:cNvSpPr>
          <p:nvPr/>
        </p:nvSpPr>
        <p:spPr bwMode="auto">
          <a:xfrm>
            <a:off x="1447800" y="4267200"/>
            <a:ext cx="4114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ea typeface="ＭＳ Ｐゴシック" pitchFamily="-106" charset="-128"/>
              </a:rPr>
              <a:t>equations : mathematics</a:t>
            </a:r>
          </a:p>
        </p:txBody>
      </p:sp>
      <p:sp>
        <p:nvSpPr>
          <p:cNvPr id="7177" name="Text Box 12">
            <a:hlinkClick r:id="rId3" action="ppaction://hlinksldjump"/>
          </p:cNvPr>
          <p:cNvSpPr txBox="1">
            <a:spLocks noChangeArrowheads="1"/>
          </p:cNvSpPr>
          <p:nvPr/>
        </p:nvSpPr>
        <p:spPr bwMode="auto">
          <a:xfrm>
            <a:off x="2105025" y="5748338"/>
            <a:ext cx="4995863"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3200">
                <a:solidFill>
                  <a:srgbClr val="120DF3"/>
                </a:solidFill>
                <a:ea typeface="ＭＳ Ｐゴシック" pitchFamily="-106" charset="-128"/>
              </a:rPr>
              <a:t>a vehicle, not a destination</a:t>
            </a:r>
          </a:p>
        </p:txBody>
      </p:sp>
      <p:sp>
        <p:nvSpPr>
          <p:cNvPr id="7178" name="Oval 13"/>
          <p:cNvSpPr>
            <a:spLocks noChangeArrowheads="1"/>
          </p:cNvSpPr>
          <p:nvPr/>
        </p:nvSpPr>
        <p:spPr bwMode="auto">
          <a:xfrm>
            <a:off x="6705600" y="3124200"/>
            <a:ext cx="1828800" cy="175260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9" name="Oval 14"/>
          <p:cNvSpPr>
            <a:spLocks noChangeArrowheads="1"/>
          </p:cNvSpPr>
          <p:nvPr/>
        </p:nvSpPr>
        <p:spPr bwMode="auto">
          <a:xfrm>
            <a:off x="5943600" y="3124200"/>
            <a:ext cx="1828800" cy="1752600"/>
          </a:xfrm>
          <a:prstGeom prst="ellipse">
            <a:avLst/>
          </a:prstGeom>
          <a:noFill/>
          <a:ln w="28575">
            <a:solidFill>
              <a:srgbClr val="120DF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0" name="Text Box 15"/>
          <p:cNvSpPr txBox="1">
            <a:spLocks noChangeArrowheads="1"/>
          </p:cNvSpPr>
          <p:nvPr/>
        </p:nvSpPr>
        <p:spPr bwMode="auto">
          <a:xfrm>
            <a:off x="5943600" y="3657600"/>
            <a:ext cx="17446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b="1">
                <a:solidFill>
                  <a:schemeClr val="bg1"/>
                </a:solidFill>
              </a:rPr>
              <a:t>Programming</a:t>
            </a:r>
            <a:endParaRPr lang="en-US" sz="1600" b="1">
              <a:solidFill>
                <a:srgbClr val="008000"/>
              </a:solidFill>
            </a:endParaRPr>
          </a:p>
        </p:txBody>
      </p:sp>
      <p:sp>
        <p:nvSpPr>
          <p:cNvPr id="7181" name="Text Box 16"/>
          <p:cNvSpPr txBox="1">
            <a:spLocks noChangeArrowheads="1"/>
          </p:cNvSpPr>
          <p:nvPr/>
        </p:nvSpPr>
        <p:spPr bwMode="auto">
          <a:xfrm>
            <a:off x="7145338" y="4122738"/>
            <a:ext cx="1135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b="1">
                <a:solidFill>
                  <a:schemeClr val="bg1"/>
                </a:solidFill>
              </a:rPr>
              <a:t>CS</a:t>
            </a:r>
            <a:endParaRPr lang="en-US" sz="1600" b="1">
              <a:solidFill>
                <a:srgbClr val="008000"/>
              </a:solidFill>
            </a:endParaRPr>
          </a:p>
        </p:txBody>
      </p:sp>
    </p:spTree>
    <p:extLst>
      <p:ext uri="{BB962C8B-B14F-4D97-AF65-F5344CB8AC3E}">
        <p14:creationId xmlns:p14="http://schemas.microsoft.com/office/powerpoint/2010/main" val="767832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1392238" y="236538"/>
            <a:ext cx="6934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4000">
                <a:solidFill>
                  <a:srgbClr val="0000FF"/>
                </a:solidFill>
              </a:rPr>
              <a:t>CS </a:t>
            </a:r>
            <a:r>
              <a:rPr lang="en-US" sz="4000" b="1">
                <a:solidFill>
                  <a:srgbClr val="0000FF"/>
                </a:solidFill>
              </a:rPr>
              <a:t>==</a:t>
            </a:r>
            <a:r>
              <a:rPr lang="en-US" sz="4000">
                <a:solidFill>
                  <a:srgbClr val="0000FF"/>
                </a:solidFill>
              </a:rPr>
              <a:t> </a:t>
            </a:r>
            <a:r>
              <a:rPr lang="en-US" sz="4000" i="1">
                <a:solidFill>
                  <a:srgbClr val="0000FF"/>
                </a:solidFill>
              </a:rPr>
              <a:t>comput</a:t>
            </a:r>
            <a:r>
              <a:rPr lang="en-US" sz="4000" i="1">
                <a:solidFill>
                  <a:srgbClr val="FF0000"/>
                </a:solidFill>
              </a:rPr>
              <a:t>ing</a:t>
            </a:r>
            <a:r>
              <a:rPr lang="en-US" sz="4000" i="1">
                <a:solidFill>
                  <a:srgbClr val="0000FF"/>
                </a:solidFill>
              </a:rPr>
              <a:t> </a:t>
            </a:r>
            <a:r>
              <a:rPr lang="en-US" sz="4000">
                <a:solidFill>
                  <a:srgbClr val="0000FF"/>
                </a:solidFill>
              </a:rPr>
              <a:t>science</a:t>
            </a:r>
          </a:p>
        </p:txBody>
      </p:sp>
      <p:sp>
        <p:nvSpPr>
          <p:cNvPr id="8195" name="Line 25"/>
          <p:cNvSpPr>
            <a:spLocks noChangeShapeType="1"/>
          </p:cNvSpPr>
          <p:nvPr/>
        </p:nvSpPr>
        <p:spPr bwMode="auto">
          <a:xfrm flipH="1" flipV="1">
            <a:off x="3395663" y="838200"/>
            <a:ext cx="2928937" cy="228600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6" name="Text Box 26"/>
          <p:cNvSpPr txBox="1">
            <a:spLocks noChangeArrowheads="1"/>
          </p:cNvSpPr>
          <p:nvPr/>
        </p:nvSpPr>
        <p:spPr bwMode="auto">
          <a:xfrm>
            <a:off x="5322888" y="3273425"/>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3600" b="1">
                <a:solidFill>
                  <a:srgbClr val="008000"/>
                </a:solidFill>
              </a:rPr>
              <a:t>"equal to"</a:t>
            </a:r>
          </a:p>
        </p:txBody>
      </p:sp>
      <p:sp>
        <p:nvSpPr>
          <p:cNvPr id="8197" name="Text Box 15"/>
          <p:cNvSpPr txBox="1">
            <a:spLocks noChangeArrowheads="1"/>
          </p:cNvSpPr>
          <p:nvPr>
            <p:custDataLst>
              <p:tags r:id="rId1"/>
            </p:custDataLst>
          </p:nvPr>
        </p:nvSpPr>
        <p:spPr bwMode="auto">
          <a:xfrm>
            <a:off x="381000" y="2209800"/>
            <a:ext cx="5354638"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a:latin typeface="Comic Sans MS" pitchFamily="-106" charset="0"/>
              </a:rPr>
              <a:t>Computer Science is…</a:t>
            </a:r>
          </a:p>
          <a:p>
            <a:pPr eaLnBrk="1" hangingPunct="1"/>
            <a:endParaRPr lang="en-US" sz="2400">
              <a:latin typeface="Comic Sans MS" pitchFamily="-106" charset="0"/>
            </a:endParaRPr>
          </a:p>
          <a:p>
            <a:pPr eaLnBrk="1" hangingPunct="1"/>
            <a:r>
              <a:rPr lang="en-US" sz="2400">
                <a:latin typeface="Comic Sans MS" pitchFamily="-106" charset="0"/>
              </a:rPr>
              <a:t>The science of using and processing </a:t>
            </a:r>
          </a:p>
          <a:p>
            <a:pPr eaLnBrk="1" hangingPunct="1"/>
            <a:r>
              <a:rPr lang="en-US" sz="2400">
                <a:solidFill>
                  <a:schemeClr val="tx2"/>
                </a:solidFill>
                <a:latin typeface="Comic Sans MS" pitchFamily="-106" charset="0"/>
              </a:rPr>
              <a:t>large amounts of information</a:t>
            </a:r>
            <a:r>
              <a:rPr lang="en-US" sz="2400">
                <a:latin typeface="Comic Sans MS" pitchFamily="-106" charset="0"/>
              </a:rPr>
              <a:t> </a:t>
            </a:r>
          </a:p>
          <a:p>
            <a:pPr eaLnBrk="1" hangingPunct="1"/>
            <a:r>
              <a:rPr lang="en-US" sz="2400">
                <a:solidFill>
                  <a:schemeClr val="folHlink"/>
                </a:solidFill>
                <a:latin typeface="Comic Sans MS" pitchFamily="-106" charset="0"/>
              </a:rPr>
              <a:t>to automate useful tasks</a:t>
            </a:r>
          </a:p>
          <a:p>
            <a:pPr eaLnBrk="1" hangingPunct="1"/>
            <a:r>
              <a:rPr lang="en-US" sz="2400">
                <a:solidFill>
                  <a:schemeClr val="hlink"/>
                </a:solidFill>
                <a:latin typeface="Comic Sans MS" pitchFamily="-106" charset="0"/>
              </a:rPr>
              <a:t>and learn about the world around us</a:t>
            </a:r>
            <a:r>
              <a:rPr lang="en-US" sz="2400">
                <a:latin typeface="Comic Sans MS" pitchFamily="-106" charset="0"/>
              </a:rPr>
              <a:t> </a:t>
            </a:r>
          </a:p>
          <a:p>
            <a:pPr eaLnBrk="1" hangingPunct="1"/>
            <a:r>
              <a:rPr lang="en-US" sz="2400">
                <a:latin typeface="Comic Sans MS" pitchFamily="-106" charset="0"/>
              </a:rPr>
              <a:t>(using a computer)</a:t>
            </a:r>
          </a:p>
        </p:txBody>
      </p:sp>
    </p:spTree>
    <p:extLst>
      <p:ext uri="{BB962C8B-B14F-4D97-AF65-F5344CB8AC3E}">
        <p14:creationId xmlns:p14="http://schemas.microsoft.com/office/powerpoint/2010/main" val="1755521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0" descr="Screen shot 2012-09-07 at 12.46.35 P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3649663"/>
            <a:ext cx="1654175"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Connector 58"/>
          <p:cNvCxnSpPr/>
          <p:nvPr/>
        </p:nvCxnSpPr>
        <p:spPr>
          <a:xfrm flipV="1">
            <a:off x="1965325" y="1616075"/>
            <a:ext cx="6243638" cy="1644650"/>
          </a:xfrm>
          <a:prstGeom prst="line">
            <a:avLst/>
          </a:prstGeom>
          <a:ln w="28575"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776413" y="418465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46075" y="5080000"/>
            <a:ext cx="7994650" cy="0"/>
          </a:xfrm>
          <a:prstGeom prst="line">
            <a:avLst/>
          </a:prstGeom>
          <a:ln w="127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776413" y="43688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776413" y="46275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76413" y="357505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776413" y="36496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776413" y="37131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776413" y="40179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76413" y="380682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776413" y="390842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76413" y="26193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46075" y="3514725"/>
            <a:ext cx="7994650" cy="0"/>
          </a:xfrm>
          <a:prstGeom prst="line">
            <a:avLst/>
          </a:prstGeom>
          <a:ln w="127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776413" y="280352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776413" y="306228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776413" y="20113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776413" y="208438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776413" y="21494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776413" y="24542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776413" y="224155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776413" y="234315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776413" y="105568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46075" y="1949450"/>
            <a:ext cx="7994650" cy="0"/>
          </a:xfrm>
          <a:prstGeom prst="line">
            <a:avLst/>
          </a:prstGeom>
          <a:ln w="127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776413" y="123983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776413" y="14986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776413" y="44608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776413" y="5207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76413" y="5842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776413" y="8890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776413" y="6762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776413" y="7778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400925" y="5080000"/>
            <a:ext cx="1047750" cy="369888"/>
          </a:xfrm>
          <a:prstGeom prst="rect">
            <a:avLst/>
          </a:prstGeom>
          <a:noFill/>
        </p:spPr>
        <p:txBody>
          <a:bodyPr>
            <a:spAutoFit/>
          </a:bodyPr>
          <a:lstStyle/>
          <a:p>
            <a:pPr algn="ctr" defTabSz="457200" eaLnBrk="1" fontAlgn="auto" hangingPunct="1">
              <a:spcBef>
                <a:spcPts val="0"/>
              </a:spcBef>
              <a:spcAft>
                <a:spcPts val="0"/>
              </a:spcAft>
              <a:defRPr/>
            </a:pPr>
            <a:r>
              <a:rPr lang="en-US" sz="1800" dirty="0">
                <a:solidFill>
                  <a:prstClr val="black"/>
                </a:solidFill>
                <a:latin typeface="Calibri"/>
                <a:ea typeface="+mn-ea"/>
              </a:rPr>
              <a:t>2015</a:t>
            </a:r>
          </a:p>
        </p:txBody>
      </p:sp>
      <p:sp>
        <p:nvSpPr>
          <p:cNvPr id="38" name="TextBox 37"/>
          <p:cNvSpPr txBox="1"/>
          <p:nvPr/>
        </p:nvSpPr>
        <p:spPr>
          <a:xfrm>
            <a:off x="477838" y="1651000"/>
            <a:ext cx="1304925" cy="369888"/>
          </a:xfrm>
          <a:prstGeom prst="rect">
            <a:avLst/>
          </a:prstGeom>
          <a:noFill/>
        </p:spPr>
        <p:txBody>
          <a:bodyPr>
            <a:spAutoFit/>
          </a:bodyPr>
          <a:lstStyle/>
          <a:p>
            <a:pPr algn="r" defTabSz="457200" eaLnBrk="1" fontAlgn="auto" hangingPunct="1">
              <a:spcBef>
                <a:spcPts val="0"/>
              </a:spcBef>
              <a:spcAft>
                <a:spcPts val="0"/>
              </a:spcAft>
              <a:defRPr/>
            </a:pPr>
            <a:r>
              <a:rPr lang="en-US" sz="1800" dirty="0">
                <a:solidFill>
                  <a:prstClr val="black"/>
                </a:solidFill>
                <a:latin typeface="Calibri"/>
                <a:ea typeface="+mn-ea"/>
              </a:rPr>
              <a:t>1 </a:t>
            </a:r>
            <a:r>
              <a:rPr lang="en-US" sz="1800" dirty="0" err="1">
                <a:solidFill>
                  <a:prstClr val="black"/>
                </a:solidFill>
                <a:latin typeface="Calibri"/>
                <a:ea typeface="+mn-ea"/>
              </a:rPr>
              <a:t>Zettabyte</a:t>
            </a:r>
            <a:endParaRPr lang="en-US" sz="1800" dirty="0">
              <a:solidFill>
                <a:prstClr val="black"/>
              </a:solidFill>
              <a:latin typeface="Calibri"/>
              <a:ea typeface="+mn-ea"/>
            </a:endParaRPr>
          </a:p>
        </p:txBody>
      </p:sp>
      <p:sp>
        <p:nvSpPr>
          <p:cNvPr id="39" name="TextBox 38"/>
          <p:cNvSpPr txBox="1"/>
          <p:nvPr/>
        </p:nvSpPr>
        <p:spPr>
          <a:xfrm>
            <a:off x="471488" y="3217863"/>
            <a:ext cx="1304925" cy="368300"/>
          </a:xfrm>
          <a:prstGeom prst="rect">
            <a:avLst/>
          </a:prstGeom>
          <a:noFill/>
        </p:spPr>
        <p:txBody>
          <a:bodyPr>
            <a:spAutoFit/>
          </a:bodyPr>
          <a:lstStyle/>
          <a:p>
            <a:pPr algn="r" defTabSz="457200" eaLnBrk="1" fontAlgn="auto" hangingPunct="1">
              <a:spcBef>
                <a:spcPts val="0"/>
              </a:spcBef>
              <a:spcAft>
                <a:spcPts val="0"/>
              </a:spcAft>
              <a:defRPr/>
            </a:pPr>
            <a:r>
              <a:rPr lang="en-US" sz="1800" dirty="0">
                <a:solidFill>
                  <a:prstClr val="black"/>
                </a:solidFill>
                <a:latin typeface="Calibri"/>
                <a:ea typeface="+mn-ea"/>
              </a:rPr>
              <a:t>1 Exabyte</a:t>
            </a:r>
          </a:p>
        </p:txBody>
      </p:sp>
      <p:sp>
        <p:nvSpPr>
          <p:cNvPr id="40" name="TextBox 39"/>
          <p:cNvSpPr txBox="1"/>
          <p:nvPr/>
        </p:nvSpPr>
        <p:spPr>
          <a:xfrm>
            <a:off x="471488" y="4779963"/>
            <a:ext cx="1304925" cy="368300"/>
          </a:xfrm>
          <a:prstGeom prst="rect">
            <a:avLst/>
          </a:prstGeom>
          <a:noFill/>
        </p:spPr>
        <p:txBody>
          <a:bodyPr>
            <a:spAutoFit/>
          </a:bodyPr>
          <a:lstStyle/>
          <a:p>
            <a:pPr algn="r" defTabSz="457200" eaLnBrk="1" fontAlgn="auto" hangingPunct="1">
              <a:spcBef>
                <a:spcPts val="0"/>
              </a:spcBef>
              <a:spcAft>
                <a:spcPts val="0"/>
              </a:spcAft>
              <a:defRPr/>
            </a:pPr>
            <a:r>
              <a:rPr lang="en-US" sz="1800" dirty="0">
                <a:solidFill>
                  <a:prstClr val="black"/>
                </a:solidFill>
                <a:latin typeface="Calibri"/>
                <a:ea typeface="+mn-ea"/>
              </a:rPr>
              <a:t>1 Petabyte</a:t>
            </a:r>
          </a:p>
        </p:txBody>
      </p:sp>
      <p:sp>
        <p:nvSpPr>
          <p:cNvPr id="4" name="Rectangle 3"/>
          <p:cNvSpPr/>
          <p:nvPr/>
        </p:nvSpPr>
        <p:spPr>
          <a:xfrm>
            <a:off x="4703763" y="6526213"/>
            <a:ext cx="4391025" cy="214312"/>
          </a:xfrm>
          <a:prstGeom prst="rect">
            <a:avLst/>
          </a:prstGeom>
        </p:spPr>
        <p:txBody>
          <a:bodyPr>
            <a:spAutoFit/>
          </a:bodyPr>
          <a:lstStyle/>
          <a:p>
            <a:pPr defTabSz="457200" eaLnBrk="1" fontAlgn="auto" hangingPunct="1">
              <a:spcBef>
                <a:spcPts val="0"/>
              </a:spcBef>
              <a:spcAft>
                <a:spcPts val="0"/>
              </a:spcAft>
              <a:defRPr/>
            </a:pPr>
            <a:r>
              <a:rPr lang="en-US" sz="800" dirty="0">
                <a:solidFill>
                  <a:prstClr val="black"/>
                </a:solidFill>
                <a:latin typeface="Calibri"/>
                <a:ea typeface="+mn-ea"/>
              </a:rPr>
              <a:t>(brain) 14 PB:  http://</a:t>
            </a:r>
            <a:r>
              <a:rPr lang="en-US" sz="800" dirty="0" err="1">
                <a:solidFill>
                  <a:prstClr val="black"/>
                </a:solidFill>
                <a:latin typeface="Calibri"/>
                <a:ea typeface="+mn-ea"/>
              </a:rPr>
              <a:t>www.quora.com</a:t>
            </a:r>
            <a:r>
              <a:rPr lang="en-US" sz="800" dirty="0">
                <a:solidFill>
                  <a:prstClr val="black"/>
                </a:solidFill>
                <a:latin typeface="Calibri"/>
                <a:ea typeface="+mn-ea"/>
              </a:rPr>
              <a:t>/Neuroscience-1/How-much-data-can-the-human-brain-store</a:t>
            </a:r>
          </a:p>
        </p:txBody>
      </p:sp>
      <p:sp>
        <p:nvSpPr>
          <p:cNvPr id="41" name="Rectangle 40"/>
          <p:cNvSpPr/>
          <p:nvPr/>
        </p:nvSpPr>
        <p:spPr>
          <a:xfrm>
            <a:off x="4703763" y="5986463"/>
            <a:ext cx="4391025" cy="215900"/>
          </a:xfrm>
          <a:prstGeom prst="rect">
            <a:avLst/>
          </a:prstGeom>
        </p:spPr>
        <p:txBody>
          <a:bodyPr>
            <a:spAutoFit/>
          </a:bodyPr>
          <a:lstStyle/>
          <a:p>
            <a:pPr defTabSz="457200" eaLnBrk="1" fontAlgn="auto" hangingPunct="1">
              <a:spcBef>
                <a:spcPts val="0"/>
              </a:spcBef>
              <a:spcAft>
                <a:spcPts val="0"/>
              </a:spcAft>
              <a:defRPr/>
            </a:pPr>
            <a:r>
              <a:rPr lang="en-US" sz="800" dirty="0">
                <a:solidFill>
                  <a:prstClr val="black"/>
                </a:solidFill>
                <a:latin typeface="Calibri"/>
                <a:ea typeface="+mn-ea"/>
              </a:rPr>
              <a:t>(2002) 5 EB: http://www2.sims.berkeley.edu/research/projects/how-much-info-2003/</a:t>
            </a:r>
            <a:r>
              <a:rPr lang="en-US" sz="800" dirty="0" err="1">
                <a:solidFill>
                  <a:prstClr val="black"/>
                </a:solidFill>
                <a:latin typeface="Calibri"/>
                <a:ea typeface="+mn-ea"/>
              </a:rPr>
              <a:t>execsum.htm</a:t>
            </a:r>
            <a:endParaRPr lang="en-US" sz="800" dirty="0">
              <a:solidFill>
                <a:prstClr val="black"/>
              </a:solidFill>
              <a:latin typeface="Calibri"/>
              <a:ea typeface="+mn-ea"/>
            </a:endParaRPr>
          </a:p>
        </p:txBody>
      </p:sp>
      <p:sp>
        <p:nvSpPr>
          <p:cNvPr id="42" name="TextBox 41"/>
          <p:cNvSpPr txBox="1"/>
          <p:nvPr/>
        </p:nvSpPr>
        <p:spPr>
          <a:xfrm>
            <a:off x="152400" y="5218113"/>
            <a:ext cx="1917700" cy="277812"/>
          </a:xfrm>
          <a:prstGeom prst="rect">
            <a:avLst/>
          </a:prstGeom>
          <a:noFill/>
        </p:spPr>
        <p:txBody>
          <a:bodyPr>
            <a:spAutoFit/>
          </a:bodyPr>
          <a:lstStyle/>
          <a:p>
            <a:pPr algn="ctr" defTabSz="457200" eaLnBrk="1" fontAlgn="auto" hangingPunct="1">
              <a:spcBef>
                <a:spcPts val="0"/>
              </a:spcBef>
              <a:spcAft>
                <a:spcPts val="0"/>
              </a:spcAft>
              <a:defRPr/>
            </a:pPr>
            <a:r>
              <a:rPr lang="en-US" sz="1200" dirty="0">
                <a:solidFill>
                  <a:prstClr val="white">
                    <a:lumMod val="50000"/>
                  </a:prstClr>
                </a:solidFill>
                <a:latin typeface="Calibri"/>
                <a:ea typeface="+mn-ea"/>
              </a:rPr>
              <a:t>1 Petabyte  ==  1000 TB</a:t>
            </a:r>
          </a:p>
        </p:txBody>
      </p:sp>
      <p:sp>
        <p:nvSpPr>
          <p:cNvPr id="43" name="TextBox 42"/>
          <p:cNvSpPr txBox="1"/>
          <p:nvPr/>
        </p:nvSpPr>
        <p:spPr>
          <a:xfrm>
            <a:off x="1965325" y="5080000"/>
            <a:ext cx="1047750" cy="369888"/>
          </a:xfrm>
          <a:prstGeom prst="rect">
            <a:avLst/>
          </a:prstGeom>
          <a:noFill/>
        </p:spPr>
        <p:txBody>
          <a:bodyPr>
            <a:spAutoFit/>
          </a:bodyPr>
          <a:lstStyle/>
          <a:p>
            <a:pPr algn="ctr" defTabSz="457200" eaLnBrk="1" fontAlgn="auto" hangingPunct="1">
              <a:spcBef>
                <a:spcPts val="0"/>
              </a:spcBef>
              <a:spcAft>
                <a:spcPts val="0"/>
              </a:spcAft>
              <a:defRPr/>
            </a:pPr>
            <a:r>
              <a:rPr lang="en-US" sz="1800" dirty="0">
                <a:solidFill>
                  <a:prstClr val="black"/>
                </a:solidFill>
                <a:latin typeface="Calibri"/>
                <a:ea typeface="+mn-ea"/>
              </a:rPr>
              <a:t>2002</a:t>
            </a:r>
          </a:p>
        </p:txBody>
      </p:sp>
      <p:sp>
        <p:nvSpPr>
          <p:cNvPr id="5" name="Regular Pentagon 4"/>
          <p:cNvSpPr/>
          <p:nvPr/>
        </p:nvSpPr>
        <p:spPr>
          <a:xfrm>
            <a:off x="2428875" y="3190875"/>
            <a:ext cx="171450" cy="144463"/>
          </a:xfrm>
          <a:prstGeom prst="pentagon">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a:solidFill>
                <a:prstClr val="white"/>
              </a:solidFill>
            </a:endParaRPr>
          </a:p>
        </p:txBody>
      </p:sp>
      <p:sp>
        <p:nvSpPr>
          <p:cNvPr id="44" name="Regular Pentagon 43"/>
          <p:cNvSpPr/>
          <p:nvPr/>
        </p:nvSpPr>
        <p:spPr>
          <a:xfrm>
            <a:off x="7874000" y="1717675"/>
            <a:ext cx="173038" cy="144463"/>
          </a:xfrm>
          <a:prstGeom prst="pentagon">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a:solidFill>
                <a:prstClr val="white"/>
              </a:solidFill>
            </a:endParaRPr>
          </a:p>
        </p:txBody>
      </p:sp>
      <p:sp>
        <p:nvSpPr>
          <p:cNvPr id="45" name="TextBox 44"/>
          <p:cNvSpPr txBox="1"/>
          <p:nvPr/>
        </p:nvSpPr>
        <p:spPr>
          <a:xfrm>
            <a:off x="4973638" y="5080000"/>
            <a:ext cx="1046162" cy="369888"/>
          </a:xfrm>
          <a:prstGeom prst="rect">
            <a:avLst/>
          </a:prstGeom>
          <a:noFill/>
        </p:spPr>
        <p:txBody>
          <a:bodyPr>
            <a:spAutoFit/>
          </a:bodyPr>
          <a:lstStyle/>
          <a:p>
            <a:pPr algn="ctr" defTabSz="457200" eaLnBrk="1" fontAlgn="auto" hangingPunct="1">
              <a:spcBef>
                <a:spcPts val="0"/>
              </a:spcBef>
              <a:spcAft>
                <a:spcPts val="0"/>
              </a:spcAft>
              <a:defRPr/>
            </a:pPr>
            <a:r>
              <a:rPr lang="en-US" sz="1800" dirty="0">
                <a:solidFill>
                  <a:prstClr val="black"/>
                </a:solidFill>
                <a:latin typeface="Calibri"/>
                <a:ea typeface="+mn-ea"/>
              </a:rPr>
              <a:t>2009</a:t>
            </a:r>
          </a:p>
        </p:txBody>
      </p:sp>
      <p:sp>
        <p:nvSpPr>
          <p:cNvPr id="46" name="Regular Pentagon 45"/>
          <p:cNvSpPr/>
          <p:nvPr/>
        </p:nvSpPr>
        <p:spPr>
          <a:xfrm>
            <a:off x="5343525" y="2024063"/>
            <a:ext cx="173038" cy="146050"/>
          </a:xfrm>
          <a:prstGeom prst="pentagon">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a:solidFill>
                <a:prstClr val="white"/>
              </a:solidFill>
            </a:endParaRPr>
          </a:p>
        </p:txBody>
      </p:sp>
      <p:sp>
        <p:nvSpPr>
          <p:cNvPr id="47" name="Rectangle 46"/>
          <p:cNvSpPr/>
          <p:nvPr/>
        </p:nvSpPr>
        <p:spPr>
          <a:xfrm>
            <a:off x="131763" y="6346825"/>
            <a:ext cx="4572000" cy="214313"/>
          </a:xfrm>
          <a:prstGeom prst="rect">
            <a:avLst/>
          </a:prstGeom>
        </p:spPr>
        <p:txBody>
          <a:bodyPr>
            <a:spAutoFit/>
          </a:bodyPr>
          <a:lstStyle/>
          <a:p>
            <a:pPr defTabSz="457200" eaLnBrk="1" fontAlgn="auto" hangingPunct="1">
              <a:spcBef>
                <a:spcPts val="0"/>
              </a:spcBef>
              <a:spcAft>
                <a:spcPts val="0"/>
              </a:spcAft>
              <a:defRPr/>
            </a:pPr>
            <a:r>
              <a:rPr lang="en-US" sz="800" dirty="0">
                <a:solidFill>
                  <a:prstClr val="black"/>
                </a:solidFill>
                <a:latin typeface="Calibri"/>
                <a:ea typeface="+mn-ea"/>
              </a:rPr>
              <a:t>(2009) 800 EB: http://</a:t>
            </a:r>
            <a:r>
              <a:rPr lang="en-US" sz="800" dirty="0" err="1">
                <a:solidFill>
                  <a:prstClr val="black"/>
                </a:solidFill>
                <a:latin typeface="Calibri"/>
                <a:ea typeface="+mn-ea"/>
              </a:rPr>
              <a:t>www.emc.com</a:t>
            </a:r>
            <a:r>
              <a:rPr lang="en-US" sz="800" dirty="0">
                <a:solidFill>
                  <a:prstClr val="black"/>
                </a:solidFill>
                <a:latin typeface="Calibri"/>
                <a:ea typeface="+mn-ea"/>
              </a:rPr>
              <a:t>/collateral/analyst-reports/</a:t>
            </a:r>
            <a:r>
              <a:rPr lang="en-US" sz="800" dirty="0" err="1">
                <a:solidFill>
                  <a:prstClr val="black"/>
                </a:solidFill>
                <a:latin typeface="Calibri"/>
                <a:ea typeface="+mn-ea"/>
              </a:rPr>
              <a:t>idc</a:t>
            </a:r>
            <a:r>
              <a:rPr lang="en-US" sz="800" dirty="0">
                <a:solidFill>
                  <a:prstClr val="black"/>
                </a:solidFill>
                <a:latin typeface="Calibri"/>
                <a:ea typeface="+mn-ea"/>
              </a:rPr>
              <a:t>-digital-universe-are-you-</a:t>
            </a:r>
            <a:r>
              <a:rPr lang="en-US" sz="800" dirty="0" err="1">
                <a:solidFill>
                  <a:prstClr val="black"/>
                </a:solidFill>
                <a:latin typeface="Calibri"/>
                <a:ea typeface="+mn-ea"/>
              </a:rPr>
              <a:t>ready.pdf</a:t>
            </a:r>
            <a:endParaRPr lang="en-US" sz="800" dirty="0">
              <a:solidFill>
                <a:prstClr val="black"/>
              </a:solidFill>
              <a:latin typeface="Calibri"/>
              <a:ea typeface="+mn-ea"/>
            </a:endParaRPr>
          </a:p>
        </p:txBody>
      </p:sp>
      <p:sp>
        <p:nvSpPr>
          <p:cNvPr id="48" name="Rectangle 47"/>
          <p:cNvSpPr/>
          <p:nvPr/>
        </p:nvSpPr>
        <p:spPr>
          <a:xfrm>
            <a:off x="131763" y="5986463"/>
            <a:ext cx="4572000" cy="215900"/>
          </a:xfrm>
          <a:prstGeom prst="rect">
            <a:avLst/>
          </a:prstGeom>
        </p:spPr>
        <p:txBody>
          <a:bodyPr>
            <a:spAutoFit/>
          </a:bodyPr>
          <a:lstStyle/>
          <a:p>
            <a:pPr defTabSz="457200" eaLnBrk="1" fontAlgn="auto" hangingPunct="1">
              <a:spcBef>
                <a:spcPts val="0"/>
              </a:spcBef>
              <a:spcAft>
                <a:spcPts val="0"/>
              </a:spcAft>
              <a:defRPr/>
            </a:pPr>
            <a:r>
              <a:rPr lang="en-US" sz="800" dirty="0">
                <a:solidFill>
                  <a:prstClr val="black"/>
                </a:solidFill>
                <a:latin typeface="Calibri"/>
                <a:ea typeface="+mn-ea"/>
              </a:rPr>
              <a:t>(2015) 8 ZB: http://</a:t>
            </a:r>
            <a:r>
              <a:rPr lang="en-US" sz="800" dirty="0" err="1">
                <a:solidFill>
                  <a:prstClr val="black"/>
                </a:solidFill>
                <a:latin typeface="Calibri"/>
                <a:ea typeface="+mn-ea"/>
              </a:rPr>
              <a:t>www.emc.com</a:t>
            </a:r>
            <a:r>
              <a:rPr lang="en-US" sz="800" dirty="0">
                <a:solidFill>
                  <a:prstClr val="black"/>
                </a:solidFill>
                <a:latin typeface="Calibri"/>
                <a:ea typeface="+mn-ea"/>
              </a:rPr>
              <a:t>/collateral/analyst-reports/</a:t>
            </a:r>
            <a:r>
              <a:rPr lang="en-US" sz="800" dirty="0" err="1">
                <a:solidFill>
                  <a:prstClr val="black"/>
                </a:solidFill>
                <a:latin typeface="Calibri"/>
                <a:ea typeface="+mn-ea"/>
              </a:rPr>
              <a:t>idc</a:t>
            </a:r>
            <a:r>
              <a:rPr lang="en-US" sz="800" dirty="0">
                <a:solidFill>
                  <a:prstClr val="black"/>
                </a:solidFill>
                <a:latin typeface="Calibri"/>
                <a:ea typeface="+mn-ea"/>
              </a:rPr>
              <a:t>-extracting-value-from-chaos-</a:t>
            </a:r>
            <a:r>
              <a:rPr lang="en-US" sz="800" dirty="0" err="1">
                <a:solidFill>
                  <a:prstClr val="black"/>
                </a:solidFill>
                <a:latin typeface="Calibri"/>
                <a:ea typeface="+mn-ea"/>
              </a:rPr>
              <a:t>ar.pdf</a:t>
            </a:r>
            <a:endParaRPr lang="en-US" sz="800" dirty="0">
              <a:solidFill>
                <a:prstClr val="black"/>
              </a:solidFill>
              <a:latin typeface="Calibri"/>
              <a:ea typeface="+mn-ea"/>
            </a:endParaRPr>
          </a:p>
        </p:txBody>
      </p:sp>
      <p:sp>
        <p:nvSpPr>
          <p:cNvPr id="49" name="Regular Pentagon 48"/>
          <p:cNvSpPr/>
          <p:nvPr/>
        </p:nvSpPr>
        <p:spPr>
          <a:xfrm>
            <a:off x="4105275" y="2770188"/>
            <a:ext cx="171450" cy="146050"/>
          </a:xfrm>
          <a:prstGeom prst="pentagon">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a:solidFill>
                <a:prstClr val="white"/>
              </a:solidFill>
            </a:endParaRPr>
          </a:p>
        </p:txBody>
      </p:sp>
      <p:sp>
        <p:nvSpPr>
          <p:cNvPr id="50" name="TextBox 49"/>
          <p:cNvSpPr txBox="1"/>
          <p:nvPr/>
        </p:nvSpPr>
        <p:spPr>
          <a:xfrm>
            <a:off x="3738563" y="5080000"/>
            <a:ext cx="1046162" cy="369888"/>
          </a:xfrm>
          <a:prstGeom prst="rect">
            <a:avLst/>
          </a:prstGeom>
          <a:noFill/>
        </p:spPr>
        <p:txBody>
          <a:bodyPr>
            <a:spAutoFit/>
          </a:bodyPr>
          <a:lstStyle/>
          <a:p>
            <a:pPr algn="ctr" defTabSz="457200" eaLnBrk="1" fontAlgn="auto" hangingPunct="1">
              <a:spcBef>
                <a:spcPts val="0"/>
              </a:spcBef>
              <a:spcAft>
                <a:spcPts val="0"/>
              </a:spcAft>
              <a:defRPr/>
            </a:pPr>
            <a:r>
              <a:rPr lang="en-US" sz="1800" dirty="0">
                <a:solidFill>
                  <a:prstClr val="black"/>
                </a:solidFill>
                <a:latin typeface="Calibri"/>
                <a:ea typeface="+mn-ea"/>
              </a:rPr>
              <a:t>2006</a:t>
            </a:r>
          </a:p>
        </p:txBody>
      </p:sp>
      <p:sp>
        <p:nvSpPr>
          <p:cNvPr id="51" name="TextBox 50"/>
          <p:cNvSpPr txBox="1"/>
          <p:nvPr/>
        </p:nvSpPr>
        <p:spPr>
          <a:xfrm>
            <a:off x="5807075" y="5080000"/>
            <a:ext cx="1046163" cy="369888"/>
          </a:xfrm>
          <a:prstGeom prst="rect">
            <a:avLst/>
          </a:prstGeom>
          <a:noFill/>
        </p:spPr>
        <p:txBody>
          <a:bodyPr>
            <a:spAutoFit/>
          </a:bodyPr>
          <a:lstStyle/>
          <a:p>
            <a:pPr algn="ctr" defTabSz="457200" eaLnBrk="1" fontAlgn="auto" hangingPunct="1">
              <a:spcBef>
                <a:spcPts val="0"/>
              </a:spcBef>
              <a:spcAft>
                <a:spcPts val="0"/>
              </a:spcAft>
              <a:defRPr/>
            </a:pPr>
            <a:r>
              <a:rPr lang="en-US" sz="1800" dirty="0">
                <a:solidFill>
                  <a:prstClr val="black"/>
                </a:solidFill>
                <a:latin typeface="Calibri"/>
                <a:ea typeface="+mn-ea"/>
              </a:rPr>
              <a:t>2011</a:t>
            </a:r>
          </a:p>
        </p:txBody>
      </p:sp>
      <p:sp>
        <p:nvSpPr>
          <p:cNvPr id="52" name="Regular Pentagon 51"/>
          <p:cNvSpPr/>
          <p:nvPr/>
        </p:nvSpPr>
        <p:spPr>
          <a:xfrm>
            <a:off x="6218238" y="1855788"/>
            <a:ext cx="173037" cy="144462"/>
          </a:xfrm>
          <a:prstGeom prst="pentagon">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a:solidFill>
                <a:prstClr val="white"/>
              </a:solidFill>
            </a:endParaRPr>
          </a:p>
        </p:txBody>
      </p:sp>
      <p:sp>
        <p:nvSpPr>
          <p:cNvPr id="53" name="Rectangle 52"/>
          <p:cNvSpPr/>
          <p:nvPr/>
        </p:nvSpPr>
        <p:spPr>
          <a:xfrm>
            <a:off x="131763" y="6526213"/>
            <a:ext cx="4572000" cy="214312"/>
          </a:xfrm>
          <a:prstGeom prst="rect">
            <a:avLst/>
          </a:prstGeom>
        </p:spPr>
        <p:txBody>
          <a:bodyPr>
            <a:spAutoFit/>
          </a:bodyPr>
          <a:lstStyle/>
          <a:p>
            <a:pPr defTabSz="457200" eaLnBrk="1" fontAlgn="auto" hangingPunct="1">
              <a:spcBef>
                <a:spcPts val="0"/>
              </a:spcBef>
              <a:spcAft>
                <a:spcPts val="0"/>
              </a:spcAft>
              <a:defRPr/>
            </a:pPr>
            <a:r>
              <a:rPr lang="en-US" sz="800" dirty="0">
                <a:solidFill>
                  <a:prstClr val="black"/>
                </a:solidFill>
                <a:latin typeface="Calibri"/>
                <a:ea typeface="+mn-ea"/>
              </a:rPr>
              <a:t>(2006) 161 EB: http://</a:t>
            </a:r>
            <a:r>
              <a:rPr lang="en-US" sz="800" dirty="0" err="1">
                <a:solidFill>
                  <a:prstClr val="black"/>
                </a:solidFill>
                <a:latin typeface="Calibri"/>
                <a:ea typeface="+mn-ea"/>
              </a:rPr>
              <a:t>www.emc.com</a:t>
            </a:r>
            <a:r>
              <a:rPr lang="en-US" sz="800" dirty="0">
                <a:solidFill>
                  <a:prstClr val="black"/>
                </a:solidFill>
                <a:latin typeface="Calibri"/>
                <a:ea typeface="+mn-ea"/>
              </a:rPr>
              <a:t>/collateral/analyst-reports/expanding-digital-</a:t>
            </a:r>
            <a:r>
              <a:rPr lang="en-US" sz="800" dirty="0" err="1">
                <a:solidFill>
                  <a:prstClr val="black"/>
                </a:solidFill>
                <a:latin typeface="Calibri"/>
                <a:ea typeface="+mn-ea"/>
              </a:rPr>
              <a:t>idc</a:t>
            </a:r>
            <a:r>
              <a:rPr lang="en-US" sz="800" dirty="0">
                <a:solidFill>
                  <a:prstClr val="black"/>
                </a:solidFill>
                <a:latin typeface="Calibri"/>
                <a:ea typeface="+mn-ea"/>
              </a:rPr>
              <a:t>-white-</a:t>
            </a:r>
            <a:r>
              <a:rPr lang="en-US" sz="800" dirty="0" err="1">
                <a:solidFill>
                  <a:prstClr val="black"/>
                </a:solidFill>
                <a:latin typeface="Calibri"/>
                <a:ea typeface="+mn-ea"/>
              </a:rPr>
              <a:t>paper.pdf</a:t>
            </a:r>
            <a:endParaRPr lang="en-US" sz="800" dirty="0">
              <a:solidFill>
                <a:prstClr val="black"/>
              </a:solidFill>
              <a:latin typeface="Calibri"/>
              <a:ea typeface="+mn-ea"/>
            </a:endParaRPr>
          </a:p>
        </p:txBody>
      </p:sp>
      <p:sp>
        <p:nvSpPr>
          <p:cNvPr id="55" name="Rectangle 54"/>
          <p:cNvSpPr/>
          <p:nvPr/>
        </p:nvSpPr>
        <p:spPr>
          <a:xfrm>
            <a:off x="131763" y="6167438"/>
            <a:ext cx="4572000" cy="214312"/>
          </a:xfrm>
          <a:prstGeom prst="rect">
            <a:avLst/>
          </a:prstGeom>
        </p:spPr>
        <p:txBody>
          <a:bodyPr>
            <a:spAutoFit/>
          </a:bodyPr>
          <a:lstStyle/>
          <a:p>
            <a:pPr defTabSz="457200" eaLnBrk="1" fontAlgn="auto" hangingPunct="1">
              <a:spcBef>
                <a:spcPts val="0"/>
              </a:spcBef>
              <a:spcAft>
                <a:spcPts val="0"/>
              </a:spcAft>
              <a:defRPr/>
            </a:pPr>
            <a:r>
              <a:rPr lang="en-US" sz="800" dirty="0">
                <a:solidFill>
                  <a:prstClr val="black"/>
                </a:solidFill>
                <a:latin typeface="Calibri"/>
                <a:ea typeface="+mn-ea"/>
              </a:rPr>
              <a:t>(2011) 1.8 ZB: http://</a:t>
            </a:r>
            <a:r>
              <a:rPr lang="en-US" sz="800" dirty="0" err="1">
                <a:solidFill>
                  <a:prstClr val="black"/>
                </a:solidFill>
                <a:latin typeface="Calibri"/>
                <a:ea typeface="+mn-ea"/>
              </a:rPr>
              <a:t>www.emc.com</a:t>
            </a:r>
            <a:r>
              <a:rPr lang="en-US" sz="800" dirty="0">
                <a:solidFill>
                  <a:prstClr val="black"/>
                </a:solidFill>
                <a:latin typeface="Calibri"/>
                <a:ea typeface="+mn-ea"/>
              </a:rPr>
              <a:t>/leadership/programs/digital-</a:t>
            </a:r>
            <a:r>
              <a:rPr lang="en-US" sz="800" dirty="0" err="1">
                <a:solidFill>
                  <a:prstClr val="black"/>
                </a:solidFill>
                <a:latin typeface="Calibri"/>
                <a:ea typeface="+mn-ea"/>
              </a:rPr>
              <a:t>universe.htm</a:t>
            </a:r>
            <a:endParaRPr lang="en-US" sz="800" dirty="0">
              <a:solidFill>
                <a:prstClr val="black"/>
              </a:solidFill>
              <a:latin typeface="Calibri"/>
              <a:ea typeface="+mn-ea"/>
            </a:endParaRPr>
          </a:p>
        </p:txBody>
      </p:sp>
      <p:sp>
        <p:nvSpPr>
          <p:cNvPr id="68" name="Rectangle 67"/>
          <p:cNvSpPr/>
          <p:nvPr/>
        </p:nvSpPr>
        <p:spPr>
          <a:xfrm>
            <a:off x="4703763" y="6194425"/>
            <a:ext cx="4064000" cy="339725"/>
          </a:xfrm>
          <a:prstGeom prst="rect">
            <a:avLst/>
          </a:prstGeom>
        </p:spPr>
        <p:txBody>
          <a:bodyPr>
            <a:spAutoFit/>
          </a:bodyPr>
          <a:lstStyle/>
          <a:p>
            <a:pPr defTabSz="457200" eaLnBrk="1" fontAlgn="auto" hangingPunct="1">
              <a:spcBef>
                <a:spcPts val="0"/>
              </a:spcBef>
              <a:spcAft>
                <a:spcPts val="0"/>
              </a:spcAft>
              <a:defRPr/>
            </a:pPr>
            <a:r>
              <a:rPr lang="en-US" sz="800" dirty="0">
                <a:solidFill>
                  <a:prstClr val="black"/>
                </a:solidFill>
                <a:latin typeface="Calibri"/>
                <a:ea typeface="+mn-ea"/>
              </a:rPr>
              <a:t>(life in video) 60 PB:  in 4320p resolution, extrapolated from 16MB for 1:21 of 640x480 video (w/sound) – almost certainly a gross overestimate, as sleep can be compressed significantly!</a:t>
            </a:r>
          </a:p>
        </p:txBody>
      </p:sp>
      <p:cxnSp>
        <p:nvCxnSpPr>
          <p:cNvPr id="69" name="Straight Connector 68"/>
          <p:cNvCxnSpPr/>
          <p:nvPr/>
        </p:nvCxnSpPr>
        <p:spPr>
          <a:xfrm>
            <a:off x="1965325" y="4983163"/>
            <a:ext cx="6919913" cy="0"/>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1976438" y="4718050"/>
            <a:ext cx="6918325" cy="0"/>
          </a:xfrm>
          <a:prstGeom prst="line">
            <a:avLst/>
          </a:prstGeom>
          <a:ln w="2857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536825" y="3203575"/>
            <a:ext cx="366713" cy="215900"/>
          </a:xfrm>
          <a:prstGeom prst="rect">
            <a:avLst/>
          </a:prstGeom>
        </p:spPr>
        <p:txBody>
          <a:bodyPr wrap="none">
            <a:spAutoFit/>
          </a:bodyPr>
          <a:lstStyle/>
          <a:p>
            <a:pPr defTabSz="457200" eaLnBrk="1" fontAlgn="auto" hangingPunct="1">
              <a:spcBef>
                <a:spcPts val="0"/>
              </a:spcBef>
              <a:spcAft>
                <a:spcPts val="0"/>
              </a:spcAft>
              <a:defRPr/>
            </a:pPr>
            <a:r>
              <a:rPr lang="en-US" sz="800" dirty="0">
                <a:solidFill>
                  <a:prstClr val="black"/>
                </a:solidFill>
                <a:latin typeface="Calibri"/>
                <a:ea typeface="+mn-ea"/>
              </a:rPr>
              <a:t>5 EB</a:t>
            </a:r>
            <a:endParaRPr lang="en-US" sz="1800" dirty="0">
              <a:solidFill>
                <a:prstClr val="black"/>
              </a:solidFill>
              <a:latin typeface="Calibri"/>
              <a:ea typeface="+mn-ea"/>
            </a:endParaRPr>
          </a:p>
        </p:txBody>
      </p:sp>
      <p:sp>
        <p:nvSpPr>
          <p:cNvPr id="75" name="Rectangle 74"/>
          <p:cNvSpPr/>
          <p:nvPr/>
        </p:nvSpPr>
        <p:spPr>
          <a:xfrm>
            <a:off x="4237038" y="2767013"/>
            <a:ext cx="469900" cy="215900"/>
          </a:xfrm>
          <a:prstGeom prst="rect">
            <a:avLst/>
          </a:prstGeom>
        </p:spPr>
        <p:txBody>
          <a:bodyPr wrap="none">
            <a:spAutoFit/>
          </a:bodyPr>
          <a:lstStyle/>
          <a:p>
            <a:pPr defTabSz="457200" eaLnBrk="1" fontAlgn="auto" hangingPunct="1">
              <a:spcBef>
                <a:spcPts val="0"/>
              </a:spcBef>
              <a:spcAft>
                <a:spcPts val="0"/>
              </a:spcAft>
              <a:defRPr/>
            </a:pPr>
            <a:r>
              <a:rPr lang="en-US" sz="800" dirty="0">
                <a:solidFill>
                  <a:prstClr val="black"/>
                </a:solidFill>
                <a:latin typeface="Calibri"/>
                <a:ea typeface="+mn-ea"/>
              </a:rPr>
              <a:t>161 EB</a:t>
            </a:r>
            <a:endParaRPr lang="en-US" sz="1800" dirty="0">
              <a:solidFill>
                <a:prstClr val="black"/>
              </a:solidFill>
              <a:latin typeface="Calibri"/>
              <a:ea typeface="+mn-ea"/>
            </a:endParaRPr>
          </a:p>
        </p:txBody>
      </p:sp>
      <p:sp>
        <p:nvSpPr>
          <p:cNvPr id="76" name="Rectangle 75"/>
          <p:cNvSpPr/>
          <p:nvPr/>
        </p:nvSpPr>
        <p:spPr>
          <a:xfrm>
            <a:off x="4973638" y="2076450"/>
            <a:ext cx="469900" cy="214313"/>
          </a:xfrm>
          <a:prstGeom prst="rect">
            <a:avLst/>
          </a:prstGeom>
        </p:spPr>
        <p:txBody>
          <a:bodyPr wrap="none">
            <a:spAutoFit/>
          </a:bodyPr>
          <a:lstStyle/>
          <a:p>
            <a:pPr defTabSz="457200" eaLnBrk="1" fontAlgn="auto" hangingPunct="1">
              <a:spcBef>
                <a:spcPts val="0"/>
              </a:spcBef>
              <a:spcAft>
                <a:spcPts val="0"/>
              </a:spcAft>
              <a:defRPr/>
            </a:pPr>
            <a:r>
              <a:rPr lang="en-US" sz="800" dirty="0">
                <a:solidFill>
                  <a:prstClr val="black"/>
                </a:solidFill>
                <a:latin typeface="Calibri"/>
                <a:ea typeface="+mn-ea"/>
              </a:rPr>
              <a:t>800 EB</a:t>
            </a:r>
            <a:endParaRPr lang="en-US" sz="1800" dirty="0">
              <a:solidFill>
                <a:prstClr val="black"/>
              </a:solidFill>
              <a:latin typeface="Calibri"/>
              <a:ea typeface="+mn-ea"/>
            </a:endParaRPr>
          </a:p>
        </p:txBody>
      </p:sp>
      <p:sp>
        <p:nvSpPr>
          <p:cNvPr id="77" name="Rectangle 76"/>
          <p:cNvSpPr/>
          <p:nvPr/>
        </p:nvSpPr>
        <p:spPr>
          <a:xfrm>
            <a:off x="5888038" y="1730375"/>
            <a:ext cx="441325" cy="215900"/>
          </a:xfrm>
          <a:prstGeom prst="rect">
            <a:avLst/>
          </a:prstGeom>
        </p:spPr>
        <p:txBody>
          <a:bodyPr wrap="none">
            <a:spAutoFit/>
          </a:bodyPr>
          <a:lstStyle/>
          <a:p>
            <a:pPr defTabSz="457200" eaLnBrk="1" fontAlgn="auto" hangingPunct="1">
              <a:spcBef>
                <a:spcPts val="0"/>
              </a:spcBef>
              <a:spcAft>
                <a:spcPts val="0"/>
              </a:spcAft>
              <a:defRPr/>
            </a:pPr>
            <a:r>
              <a:rPr lang="en-US" sz="800" dirty="0">
                <a:solidFill>
                  <a:prstClr val="black"/>
                </a:solidFill>
                <a:latin typeface="Calibri"/>
                <a:ea typeface="+mn-ea"/>
              </a:rPr>
              <a:t>1.8 ZB</a:t>
            </a:r>
            <a:endParaRPr lang="en-US" sz="1800" dirty="0">
              <a:solidFill>
                <a:prstClr val="black"/>
              </a:solidFill>
              <a:latin typeface="Calibri"/>
              <a:ea typeface="+mn-ea"/>
            </a:endParaRPr>
          </a:p>
        </p:txBody>
      </p:sp>
      <p:sp>
        <p:nvSpPr>
          <p:cNvPr id="78" name="Rectangle 77"/>
          <p:cNvSpPr/>
          <p:nvPr/>
        </p:nvSpPr>
        <p:spPr>
          <a:xfrm>
            <a:off x="7966075" y="1747838"/>
            <a:ext cx="441325" cy="214312"/>
          </a:xfrm>
          <a:prstGeom prst="rect">
            <a:avLst/>
          </a:prstGeom>
        </p:spPr>
        <p:txBody>
          <a:bodyPr wrap="none">
            <a:spAutoFit/>
          </a:bodyPr>
          <a:lstStyle/>
          <a:p>
            <a:pPr defTabSz="457200" eaLnBrk="1" fontAlgn="auto" hangingPunct="1">
              <a:spcBef>
                <a:spcPts val="0"/>
              </a:spcBef>
              <a:spcAft>
                <a:spcPts val="0"/>
              </a:spcAft>
              <a:defRPr/>
            </a:pPr>
            <a:r>
              <a:rPr lang="en-US" sz="800" dirty="0">
                <a:solidFill>
                  <a:prstClr val="black"/>
                </a:solidFill>
                <a:latin typeface="Calibri"/>
                <a:ea typeface="+mn-ea"/>
              </a:rPr>
              <a:t>8.0 ZB</a:t>
            </a:r>
            <a:endParaRPr lang="en-US" sz="1800" dirty="0">
              <a:solidFill>
                <a:prstClr val="black"/>
              </a:solidFill>
              <a:latin typeface="Calibri"/>
              <a:ea typeface="+mn-ea"/>
            </a:endParaRPr>
          </a:p>
        </p:txBody>
      </p:sp>
      <p:sp>
        <p:nvSpPr>
          <p:cNvPr id="79" name="Rectangle 78"/>
          <p:cNvSpPr/>
          <p:nvPr/>
        </p:nvSpPr>
        <p:spPr>
          <a:xfrm>
            <a:off x="8674100" y="4970463"/>
            <a:ext cx="420688" cy="214312"/>
          </a:xfrm>
          <a:prstGeom prst="rect">
            <a:avLst/>
          </a:prstGeom>
        </p:spPr>
        <p:txBody>
          <a:bodyPr wrap="none">
            <a:spAutoFit/>
          </a:bodyPr>
          <a:lstStyle/>
          <a:p>
            <a:pPr defTabSz="457200" eaLnBrk="1" fontAlgn="auto" hangingPunct="1">
              <a:spcBef>
                <a:spcPts val="0"/>
              </a:spcBef>
              <a:spcAft>
                <a:spcPts val="0"/>
              </a:spcAft>
              <a:defRPr/>
            </a:pPr>
            <a:r>
              <a:rPr lang="en-US" sz="800" dirty="0">
                <a:solidFill>
                  <a:prstClr val="black"/>
                </a:solidFill>
                <a:latin typeface="Calibri"/>
                <a:ea typeface="+mn-ea"/>
              </a:rPr>
              <a:t>14 PB</a:t>
            </a:r>
            <a:endParaRPr lang="en-US" sz="1800" dirty="0">
              <a:solidFill>
                <a:prstClr val="black"/>
              </a:solidFill>
              <a:latin typeface="Calibri"/>
              <a:ea typeface="+mn-ea"/>
            </a:endParaRPr>
          </a:p>
        </p:txBody>
      </p:sp>
      <p:sp>
        <p:nvSpPr>
          <p:cNvPr id="80" name="Rectangle 79"/>
          <p:cNvSpPr/>
          <p:nvPr/>
        </p:nvSpPr>
        <p:spPr>
          <a:xfrm>
            <a:off x="8674100" y="4683125"/>
            <a:ext cx="420688" cy="215900"/>
          </a:xfrm>
          <a:prstGeom prst="rect">
            <a:avLst/>
          </a:prstGeom>
        </p:spPr>
        <p:txBody>
          <a:bodyPr wrap="none">
            <a:spAutoFit/>
          </a:bodyPr>
          <a:lstStyle/>
          <a:p>
            <a:pPr defTabSz="457200" eaLnBrk="1" fontAlgn="auto" hangingPunct="1">
              <a:spcBef>
                <a:spcPts val="0"/>
              </a:spcBef>
              <a:spcAft>
                <a:spcPts val="0"/>
              </a:spcAft>
              <a:defRPr/>
            </a:pPr>
            <a:r>
              <a:rPr lang="en-US" sz="800" dirty="0">
                <a:solidFill>
                  <a:prstClr val="black"/>
                </a:solidFill>
                <a:latin typeface="Calibri"/>
                <a:ea typeface="+mn-ea"/>
              </a:rPr>
              <a:t>60 PB</a:t>
            </a:r>
            <a:endParaRPr lang="en-US" sz="1800" dirty="0">
              <a:solidFill>
                <a:prstClr val="black"/>
              </a:solidFill>
              <a:latin typeface="Calibri"/>
              <a:ea typeface="+mn-ea"/>
            </a:endParaRPr>
          </a:p>
        </p:txBody>
      </p:sp>
      <p:sp>
        <p:nvSpPr>
          <p:cNvPr id="81" name="Rectangle 80"/>
          <p:cNvSpPr/>
          <p:nvPr/>
        </p:nvSpPr>
        <p:spPr>
          <a:xfrm>
            <a:off x="4862513" y="2392363"/>
            <a:ext cx="2581275" cy="368300"/>
          </a:xfrm>
          <a:prstGeom prst="rect">
            <a:avLst/>
          </a:prstGeom>
          <a:noFill/>
        </p:spPr>
        <p:txBody>
          <a:bodyPr wrap="none">
            <a:spAutoFit/>
          </a:bodyPr>
          <a:lstStyle/>
          <a:p>
            <a:pPr defTabSz="457200" eaLnBrk="1" fontAlgn="auto" hangingPunct="1">
              <a:spcBef>
                <a:spcPts val="0"/>
              </a:spcBef>
              <a:spcAft>
                <a:spcPts val="0"/>
              </a:spcAft>
              <a:defRPr/>
            </a:pPr>
            <a:r>
              <a:rPr lang="en-US" sz="1800" b="1" dirty="0">
                <a:solidFill>
                  <a:srgbClr val="008000"/>
                </a:solidFill>
                <a:latin typeface="Calibri"/>
                <a:ea typeface="+mn-ea"/>
              </a:rPr>
              <a:t>Data produced each year</a:t>
            </a:r>
          </a:p>
        </p:txBody>
      </p:sp>
      <p:sp>
        <p:nvSpPr>
          <p:cNvPr id="82" name="Rectangle 81"/>
          <p:cNvSpPr/>
          <p:nvPr/>
        </p:nvSpPr>
        <p:spPr>
          <a:xfrm>
            <a:off x="5683250" y="4456113"/>
            <a:ext cx="2573338" cy="322262"/>
          </a:xfrm>
          <a:prstGeom prst="rect">
            <a:avLst/>
          </a:prstGeom>
          <a:noFill/>
        </p:spPr>
        <p:txBody>
          <a:bodyPr wrap="none">
            <a:spAutoFit/>
          </a:bodyPr>
          <a:lstStyle/>
          <a:p>
            <a:pPr defTabSz="457200" eaLnBrk="1" fontAlgn="auto" hangingPunct="1">
              <a:spcBef>
                <a:spcPts val="0"/>
              </a:spcBef>
              <a:spcAft>
                <a:spcPts val="0"/>
              </a:spcAft>
              <a:defRPr/>
            </a:pPr>
            <a:r>
              <a:rPr lang="en-US" sz="1500" b="1" dirty="0">
                <a:solidFill>
                  <a:srgbClr val="0000FF"/>
                </a:solidFill>
                <a:latin typeface="Calibri"/>
                <a:ea typeface="+mn-ea"/>
              </a:rPr>
              <a:t>100-years of HD video + audio</a:t>
            </a:r>
          </a:p>
        </p:txBody>
      </p:sp>
      <p:sp>
        <p:nvSpPr>
          <p:cNvPr id="83" name="Rectangle 82"/>
          <p:cNvSpPr/>
          <p:nvPr/>
        </p:nvSpPr>
        <p:spPr>
          <a:xfrm>
            <a:off x="2286000" y="4721225"/>
            <a:ext cx="2049463" cy="323850"/>
          </a:xfrm>
          <a:prstGeom prst="rect">
            <a:avLst/>
          </a:prstGeom>
          <a:noFill/>
        </p:spPr>
        <p:txBody>
          <a:bodyPr wrap="none">
            <a:spAutoFit/>
          </a:bodyPr>
          <a:lstStyle/>
          <a:p>
            <a:pPr defTabSz="457200" eaLnBrk="1" fontAlgn="auto" hangingPunct="1">
              <a:spcBef>
                <a:spcPts val="0"/>
              </a:spcBef>
              <a:spcAft>
                <a:spcPts val="0"/>
              </a:spcAft>
              <a:defRPr/>
            </a:pPr>
            <a:r>
              <a:rPr lang="en-US" sz="1500" b="1" dirty="0">
                <a:solidFill>
                  <a:srgbClr val="FF0000"/>
                </a:solidFill>
                <a:latin typeface="Calibri"/>
                <a:ea typeface="+mn-ea"/>
              </a:rPr>
              <a:t>Human brain's capacity</a:t>
            </a:r>
          </a:p>
        </p:txBody>
      </p:sp>
      <p:cxnSp>
        <p:nvCxnSpPr>
          <p:cNvPr id="84" name="Straight Connector 83"/>
          <p:cNvCxnSpPr/>
          <p:nvPr/>
        </p:nvCxnSpPr>
        <p:spPr>
          <a:xfrm>
            <a:off x="346075" y="385763"/>
            <a:ext cx="7994650" cy="0"/>
          </a:xfrm>
          <a:prstGeom prst="line">
            <a:avLst/>
          </a:prstGeom>
          <a:ln w="12700">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5" name="Rectangle 84"/>
          <p:cNvSpPr/>
          <p:nvPr/>
        </p:nvSpPr>
        <p:spPr>
          <a:xfrm>
            <a:off x="293688" y="204788"/>
            <a:ext cx="4268787" cy="584200"/>
          </a:xfrm>
          <a:prstGeom prst="rect">
            <a:avLst/>
          </a:prstGeom>
          <a:solidFill>
            <a:srgbClr val="FFFFFF"/>
          </a:solidFill>
        </p:spPr>
        <p:txBody>
          <a:bodyPr wrap="none">
            <a:spAutoFit/>
          </a:bodyPr>
          <a:lstStyle/>
          <a:p>
            <a:pPr defTabSz="457200" eaLnBrk="1" fontAlgn="auto" hangingPunct="1">
              <a:spcBef>
                <a:spcPts val="0"/>
              </a:spcBef>
              <a:spcAft>
                <a:spcPts val="0"/>
              </a:spcAft>
              <a:defRPr/>
            </a:pPr>
            <a:r>
              <a:rPr lang="en-US" sz="3200" dirty="0">
                <a:solidFill>
                  <a:prstClr val="black"/>
                </a:solidFill>
                <a:latin typeface="Calibri"/>
                <a:ea typeface="+mn-ea"/>
              </a:rPr>
              <a:t>Data, data everywhere… </a:t>
            </a:r>
          </a:p>
        </p:txBody>
      </p:sp>
      <p:sp>
        <p:nvSpPr>
          <p:cNvPr id="2" name="Rectangle 1"/>
          <p:cNvSpPr/>
          <p:nvPr/>
        </p:nvSpPr>
        <p:spPr>
          <a:xfrm>
            <a:off x="4279900" y="5730875"/>
            <a:ext cx="649288" cy="215900"/>
          </a:xfrm>
          <a:prstGeom prst="rect">
            <a:avLst/>
          </a:prstGeom>
        </p:spPr>
        <p:txBody>
          <a:bodyPr wrap="none">
            <a:spAutoFit/>
          </a:bodyPr>
          <a:lstStyle/>
          <a:p>
            <a:pPr defTabSz="457200" eaLnBrk="1" fontAlgn="auto" hangingPunct="1">
              <a:spcBef>
                <a:spcPts val="0"/>
              </a:spcBef>
              <a:spcAft>
                <a:spcPts val="0"/>
              </a:spcAft>
              <a:defRPr/>
            </a:pPr>
            <a:r>
              <a:rPr lang="en-US" sz="800" dirty="0">
                <a:solidFill>
                  <a:prstClr val="black"/>
                </a:solidFill>
                <a:latin typeface="Calibri"/>
                <a:ea typeface="+mn-ea"/>
              </a:rPr>
              <a:t>References</a:t>
            </a:r>
            <a:endParaRPr lang="en-US" sz="1800" dirty="0">
              <a:solidFill>
                <a:prstClr val="black"/>
              </a:solidFill>
              <a:latin typeface="Calibri"/>
              <a:ea typeface="+mn-ea"/>
            </a:endParaRPr>
          </a:p>
        </p:txBody>
      </p:sp>
      <p:sp>
        <p:nvSpPr>
          <p:cNvPr id="70" name="TextBox 69"/>
          <p:cNvSpPr txBox="1"/>
          <p:nvPr/>
        </p:nvSpPr>
        <p:spPr>
          <a:xfrm>
            <a:off x="147638" y="5407025"/>
            <a:ext cx="1917700" cy="276225"/>
          </a:xfrm>
          <a:prstGeom prst="rect">
            <a:avLst/>
          </a:prstGeom>
          <a:noFill/>
        </p:spPr>
        <p:txBody>
          <a:bodyPr>
            <a:spAutoFit/>
          </a:bodyPr>
          <a:lstStyle/>
          <a:p>
            <a:pPr algn="ctr" defTabSz="457200" eaLnBrk="1" fontAlgn="auto" hangingPunct="1">
              <a:spcBef>
                <a:spcPts val="0"/>
              </a:spcBef>
              <a:spcAft>
                <a:spcPts val="0"/>
              </a:spcAft>
              <a:defRPr/>
            </a:pPr>
            <a:r>
              <a:rPr lang="en-US" sz="1200" dirty="0">
                <a:solidFill>
                  <a:prstClr val="white">
                    <a:lumMod val="50000"/>
                  </a:prstClr>
                </a:solidFill>
                <a:latin typeface="Calibri"/>
                <a:ea typeface="+mn-ea"/>
              </a:rPr>
              <a:t>1 TB = 1000 GB</a:t>
            </a:r>
          </a:p>
        </p:txBody>
      </p:sp>
      <p:cxnSp>
        <p:nvCxnSpPr>
          <p:cNvPr id="73" name="Straight Connector 72"/>
          <p:cNvCxnSpPr/>
          <p:nvPr/>
        </p:nvCxnSpPr>
        <p:spPr>
          <a:xfrm>
            <a:off x="1676400" y="4473575"/>
            <a:ext cx="7215188" cy="0"/>
          </a:xfrm>
          <a:prstGeom prst="line">
            <a:avLst/>
          </a:prstGeom>
          <a:ln w="28575" cmpd="sng">
            <a:solidFill>
              <a:schemeClr val="tx1"/>
            </a:solidFill>
            <a:headEnd type="triangle"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8634413" y="4281488"/>
            <a:ext cx="469900" cy="215900"/>
          </a:xfrm>
          <a:prstGeom prst="rect">
            <a:avLst/>
          </a:prstGeom>
        </p:spPr>
        <p:txBody>
          <a:bodyPr wrap="none">
            <a:spAutoFit/>
          </a:bodyPr>
          <a:lstStyle/>
          <a:p>
            <a:pPr defTabSz="457200" eaLnBrk="1" fontAlgn="auto" hangingPunct="1">
              <a:spcBef>
                <a:spcPts val="0"/>
              </a:spcBef>
              <a:spcAft>
                <a:spcPts val="0"/>
              </a:spcAft>
              <a:defRPr/>
            </a:pPr>
            <a:r>
              <a:rPr lang="en-US" sz="800" dirty="0">
                <a:solidFill>
                  <a:prstClr val="black"/>
                </a:solidFill>
                <a:latin typeface="Calibri"/>
                <a:ea typeface="+mn-ea"/>
              </a:rPr>
              <a:t>120 PB</a:t>
            </a:r>
            <a:endParaRPr lang="en-US" sz="1800" dirty="0">
              <a:solidFill>
                <a:prstClr val="black"/>
              </a:solidFill>
              <a:latin typeface="Calibri"/>
              <a:ea typeface="+mn-ea"/>
            </a:endParaRPr>
          </a:p>
        </p:txBody>
      </p:sp>
      <p:sp>
        <p:nvSpPr>
          <p:cNvPr id="87" name="TextBox 86"/>
          <p:cNvSpPr txBox="1"/>
          <p:nvPr/>
        </p:nvSpPr>
        <p:spPr>
          <a:xfrm rot="5400000">
            <a:off x="7813676" y="2289175"/>
            <a:ext cx="1917700" cy="276225"/>
          </a:xfrm>
          <a:prstGeom prst="rect">
            <a:avLst/>
          </a:prstGeom>
          <a:noFill/>
        </p:spPr>
        <p:txBody>
          <a:bodyPr>
            <a:spAutoFit/>
          </a:bodyPr>
          <a:lstStyle/>
          <a:p>
            <a:pPr algn="ctr" defTabSz="457200" eaLnBrk="1" fontAlgn="auto" hangingPunct="1">
              <a:spcBef>
                <a:spcPts val="0"/>
              </a:spcBef>
              <a:spcAft>
                <a:spcPts val="0"/>
              </a:spcAft>
              <a:defRPr/>
            </a:pPr>
            <a:r>
              <a:rPr lang="en-US" sz="1200" dirty="0">
                <a:solidFill>
                  <a:prstClr val="white">
                    <a:lumMod val="50000"/>
                  </a:prstClr>
                </a:solidFill>
                <a:latin typeface="Calibri"/>
                <a:ea typeface="+mn-ea"/>
              </a:rPr>
              <a:t>logarithmic   scale</a:t>
            </a:r>
          </a:p>
        </p:txBody>
      </p:sp>
      <p:sp>
        <p:nvSpPr>
          <p:cNvPr id="16" name="Slide Number Placeholder 15"/>
          <p:cNvSpPr>
            <a:spLocks noGrp="1"/>
          </p:cNvSpPr>
          <p:nvPr>
            <p:ph type="sldNum" sz="quarter" idx="12"/>
          </p:nvPr>
        </p:nvSpPr>
        <p:spPr/>
        <p:txBody>
          <a:bodyPr/>
          <a:lstStyle/>
          <a:p>
            <a:fld id="{FBAE2016-E936-42FE-886D-38C2F77E597A}" type="slidenum">
              <a:rPr lang="en-US" smtClean="0"/>
              <a:t>13</a:t>
            </a:fld>
            <a:endParaRPr lang="en-US"/>
          </a:p>
        </p:txBody>
      </p:sp>
    </p:spTree>
    <p:extLst>
      <p:ext uri="{BB962C8B-B14F-4D97-AF65-F5344CB8AC3E}">
        <p14:creationId xmlns:p14="http://schemas.microsoft.com/office/powerpoint/2010/main" val="1817858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741" y="91512"/>
            <a:ext cx="7620000" cy="1143000"/>
          </a:xfrm>
        </p:spPr>
        <p:txBody>
          <a:bodyPr/>
          <a:lstStyle/>
          <a:p>
            <a:r>
              <a:rPr lang="en-US" dirty="0" smtClean="0"/>
              <a:t>About this course!</a:t>
            </a:r>
            <a:endParaRPr lang="en-US" dirty="0"/>
          </a:p>
        </p:txBody>
      </p:sp>
      <p:pic>
        <p:nvPicPr>
          <p:cNvPr id="27" name="Content Placeholder 2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5400" y="3861069"/>
            <a:ext cx="1831467" cy="1447800"/>
          </a:xfrm>
        </p:spPr>
      </p:pic>
      <p:sp>
        <p:nvSpPr>
          <p:cNvPr id="4" name="Slide Number Placeholder 3"/>
          <p:cNvSpPr>
            <a:spLocks noGrp="1"/>
          </p:cNvSpPr>
          <p:nvPr>
            <p:ph type="sldNum" sz="quarter" idx="12"/>
          </p:nvPr>
        </p:nvSpPr>
        <p:spPr/>
        <p:txBody>
          <a:bodyPr/>
          <a:lstStyle/>
          <a:p>
            <a:fld id="{FBAE2016-E936-42FE-886D-38C2F77E597A}" type="slidenum">
              <a:rPr lang="en-US" smtClean="0"/>
              <a:t>14</a:t>
            </a:fld>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894368"/>
            <a:ext cx="3109896" cy="140296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718" y="2476169"/>
            <a:ext cx="2445764" cy="1239407"/>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4063" y="1290190"/>
            <a:ext cx="982733" cy="982733"/>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696" y="3958229"/>
            <a:ext cx="1166628" cy="1270000"/>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9275" y="5520926"/>
            <a:ext cx="1600200" cy="908756"/>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2738" y="4087886"/>
            <a:ext cx="1111756" cy="1010687"/>
          </a:xfrm>
          <a:prstGeom prst="rect">
            <a:avLst/>
          </a:prstGeom>
        </p:spPr>
      </p:pic>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0643" y="5353006"/>
            <a:ext cx="1727200" cy="1295400"/>
          </a:xfrm>
          <a:prstGeom prst="rect">
            <a:avLst/>
          </a:prstGeom>
        </p:spPr>
      </p:pic>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0400" y="5351112"/>
            <a:ext cx="1314268" cy="1297294"/>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03166" y="1234512"/>
            <a:ext cx="1402154" cy="1037594"/>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5997" y="2638530"/>
            <a:ext cx="4114800" cy="848089"/>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161" y="5562600"/>
            <a:ext cx="1620122" cy="792060"/>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05320" y="5364547"/>
            <a:ext cx="1141399" cy="1181100"/>
          </a:xfrm>
          <a:prstGeom prst="rect">
            <a:avLst/>
          </a:prstGeom>
        </p:spPr>
      </p:pic>
      <p:pic>
        <p:nvPicPr>
          <p:cNvPr id="23" name="Picture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50113" y="5486602"/>
            <a:ext cx="1050202" cy="990600"/>
          </a:xfrm>
          <a:prstGeom prst="rect">
            <a:avLst/>
          </a:prstGeom>
        </p:spPr>
      </p:pic>
    </p:spTree>
    <p:extLst>
      <p:ext uri="{BB962C8B-B14F-4D97-AF65-F5344CB8AC3E}">
        <p14:creationId xmlns:p14="http://schemas.microsoft.com/office/powerpoint/2010/main" val="904136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 to </a:t>
            </a:r>
            <a:r>
              <a:rPr lang="mr-IN" dirty="0" smtClean="0"/>
              <a:t>…</a:t>
            </a:r>
            <a:r>
              <a:rPr lang="en-US" dirty="0" smtClean="0"/>
              <a:t> work hard!</a:t>
            </a:r>
            <a:endParaRPr lang="en-US" dirty="0"/>
          </a:p>
        </p:txBody>
      </p:sp>
      <p:sp>
        <p:nvSpPr>
          <p:cNvPr id="3" name="Content Placeholder 2"/>
          <p:cNvSpPr>
            <a:spLocks noGrp="1"/>
          </p:cNvSpPr>
          <p:nvPr>
            <p:ph idx="1"/>
          </p:nvPr>
        </p:nvSpPr>
        <p:spPr>
          <a:xfrm>
            <a:off x="457200" y="1600200"/>
            <a:ext cx="8074588" cy="4800600"/>
          </a:xfrm>
        </p:spPr>
        <p:txBody>
          <a:bodyPr>
            <a:normAutofit/>
          </a:bodyPr>
          <a:lstStyle/>
          <a:p>
            <a:r>
              <a:rPr lang="en-US" dirty="0" smtClean="0"/>
              <a:t>Lectures (attendance is required)</a:t>
            </a:r>
          </a:p>
          <a:p>
            <a:r>
              <a:rPr lang="en-US" dirty="0" smtClean="0"/>
              <a:t>Sections (attendance is required)</a:t>
            </a:r>
          </a:p>
          <a:p>
            <a:r>
              <a:rPr lang="en-US" dirty="0" smtClean="0"/>
              <a:t>8 Labs (to be completed mostly during sections)</a:t>
            </a:r>
          </a:p>
          <a:p>
            <a:r>
              <a:rPr lang="en-US" dirty="0" smtClean="0"/>
              <a:t>2 </a:t>
            </a:r>
            <a:r>
              <a:rPr lang="en-US" dirty="0"/>
              <a:t>Projects (Complete outside lab </a:t>
            </a:r>
            <a:r>
              <a:rPr lang="en-US" dirty="0" smtClean="0"/>
              <a:t>sections)</a:t>
            </a:r>
          </a:p>
          <a:p>
            <a:r>
              <a:rPr lang="en-US" dirty="0" smtClean="0"/>
              <a:t>16 </a:t>
            </a:r>
            <a:r>
              <a:rPr lang="en-US" dirty="0"/>
              <a:t>HWs (Read the textbook and complete, practice for exams</a:t>
            </a:r>
            <a:r>
              <a:rPr lang="en-US" dirty="0" smtClean="0"/>
              <a:t>!)</a:t>
            </a:r>
          </a:p>
          <a:p>
            <a:r>
              <a:rPr lang="en-US" dirty="0" smtClean="0"/>
              <a:t>2 </a:t>
            </a:r>
            <a:r>
              <a:rPr lang="en-US" dirty="0"/>
              <a:t>Midterms </a:t>
            </a:r>
            <a:r>
              <a:rPr lang="en-US" dirty="0" smtClean="0"/>
              <a:t>(during lecture time)</a:t>
            </a:r>
          </a:p>
          <a:p>
            <a:r>
              <a:rPr lang="en-US" dirty="0" smtClean="0"/>
              <a:t>2 </a:t>
            </a:r>
            <a:r>
              <a:rPr lang="en-US" dirty="0"/>
              <a:t>Lab </a:t>
            </a:r>
            <a:r>
              <a:rPr lang="en-US" dirty="0" smtClean="0"/>
              <a:t>exams (during section time)</a:t>
            </a:r>
          </a:p>
          <a:p>
            <a:r>
              <a:rPr lang="en-US" dirty="0" smtClean="0"/>
              <a:t>1 </a:t>
            </a:r>
            <a:r>
              <a:rPr lang="en-US" dirty="0"/>
              <a:t>Final </a:t>
            </a:r>
            <a:r>
              <a:rPr lang="en-US" dirty="0" smtClean="0"/>
              <a:t>exam </a:t>
            </a:r>
          </a:p>
          <a:p>
            <a:r>
              <a:rPr lang="en-US" dirty="0" smtClean="0"/>
              <a:t>In class participation carries credit</a:t>
            </a:r>
            <a:endParaRPr lang="en-US" dirty="0"/>
          </a:p>
          <a:p>
            <a:endParaRPr lang="en-US" sz="2800"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FBAE2016-E936-42FE-886D-38C2F77E597A}" type="slidenum">
              <a:rPr lang="en-US" smtClean="0"/>
              <a:t>15</a:t>
            </a:fld>
            <a:endParaRPr lang="en-US"/>
          </a:p>
        </p:txBody>
      </p:sp>
    </p:spTree>
    <p:extLst>
      <p:ext uri="{BB962C8B-B14F-4D97-AF65-F5344CB8AC3E}">
        <p14:creationId xmlns:p14="http://schemas.microsoft.com/office/powerpoint/2010/main" val="1873313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 it to be…</a:t>
            </a:r>
            <a:endParaRPr lang="en-US" dirty="0"/>
          </a:p>
        </p:txBody>
      </p:sp>
      <p:pic>
        <p:nvPicPr>
          <p:cNvPr id="2050" name="Picture 2" descr="http://www.riosalado.edu/programs/elearning/PublishingImages/students-laptops-row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523999"/>
            <a:ext cx="4972050" cy="1590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2088503"/>
            <a:ext cx="1293944" cy="830997"/>
          </a:xfrm>
          <a:prstGeom prst="rect">
            <a:avLst/>
          </a:prstGeom>
          <a:noFill/>
        </p:spPr>
        <p:txBody>
          <a:bodyPr wrap="none" rtlCol="0">
            <a:spAutoFit/>
          </a:bodyPr>
          <a:lstStyle/>
          <a:p>
            <a:r>
              <a:rPr lang="en-US" sz="2400" dirty="0" smtClean="0"/>
              <a:t>Thrilling!</a:t>
            </a:r>
          </a:p>
          <a:p>
            <a:r>
              <a:rPr lang="en-US" sz="2400" dirty="0" smtClean="0"/>
              <a:t>And..</a:t>
            </a:r>
            <a:endParaRPr lang="en-US" sz="2400" dirty="0"/>
          </a:p>
        </p:txBody>
      </p:sp>
    </p:spTree>
    <p:extLst>
      <p:ext uri="{BB962C8B-B14F-4D97-AF65-F5344CB8AC3E}">
        <p14:creationId xmlns:p14="http://schemas.microsoft.com/office/powerpoint/2010/main" val="4020497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 it to be…</a:t>
            </a:r>
            <a:endParaRPr lang="en-US" dirty="0"/>
          </a:p>
        </p:txBody>
      </p:sp>
      <p:pic>
        <p:nvPicPr>
          <p:cNvPr id="2050" name="Picture 2" descr="http://www.riosalado.edu/programs/elearning/PublishingImages/students-laptops-row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23999"/>
            <a:ext cx="4972050" cy="1590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2088503"/>
            <a:ext cx="1293944" cy="830997"/>
          </a:xfrm>
          <a:prstGeom prst="rect">
            <a:avLst/>
          </a:prstGeom>
          <a:noFill/>
        </p:spPr>
        <p:txBody>
          <a:bodyPr wrap="none" rtlCol="0">
            <a:spAutoFit/>
          </a:bodyPr>
          <a:lstStyle/>
          <a:p>
            <a:r>
              <a:rPr lang="en-US" sz="2400" dirty="0" smtClean="0"/>
              <a:t>Thrilling!</a:t>
            </a:r>
          </a:p>
          <a:p>
            <a:r>
              <a:rPr lang="en-US" sz="2400" dirty="0" smtClean="0"/>
              <a:t>And…</a:t>
            </a:r>
            <a:endParaRPr lang="en-US" sz="2400" dirty="0"/>
          </a:p>
        </p:txBody>
      </p:sp>
      <p:pic>
        <p:nvPicPr>
          <p:cNvPr id="5" name="Picture 2" descr="http://files.pressible.org/267/files/2011/03/frustrated-at-computer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350566"/>
            <a:ext cx="3705225" cy="3352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82253" y="4546330"/>
            <a:ext cx="3723547" cy="1569660"/>
          </a:xfrm>
          <a:prstGeom prst="rect">
            <a:avLst/>
          </a:prstGeom>
          <a:noFill/>
        </p:spPr>
        <p:txBody>
          <a:bodyPr wrap="square" rtlCol="0">
            <a:spAutoFit/>
          </a:bodyPr>
          <a:lstStyle/>
          <a:p>
            <a:r>
              <a:rPr lang="en-US" sz="2400" dirty="0" smtClean="0"/>
              <a:t>The most frustrating thing</a:t>
            </a:r>
            <a:br>
              <a:rPr lang="en-US" sz="2400" dirty="0" smtClean="0"/>
            </a:br>
            <a:r>
              <a:rPr lang="en-US" sz="2400" dirty="0" smtClean="0"/>
              <a:t>you’ve ever done</a:t>
            </a:r>
            <a:r>
              <a:rPr lang="mr-IN" sz="2400" dirty="0" smtClean="0"/>
              <a:t>…</a:t>
            </a:r>
            <a:r>
              <a:rPr lang="en-US" sz="2400" dirty="0" smtClean="0"/>
              <a:t>because computers don’t have a heart!</a:t>
            </a:r>
          </a:p>
        </p:txBody>
      </p:sp>
    </p:spTree>
    <p:extLst>
      <p:ext uri="{BB962C8B-B14F-4D97-AF65-F5344CB8AC3E}">
        <p14:creationId xmlns:p14="http://schemas.microsoft.com/office/powerpoint/2010/main" val="1266393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there is no magic</a:t>
            </a:r>
            <a:endParaRPr lang="en-US" dirty="0"/>
          </a:p>
        </p:txBody>
      </p:sp>
      <p:sp>
        <p:nvSpPr>
          <p:cNvPr id="3" name="Content Placeholder 2"/>
          <p:cNvSpPr>
            <a:spLocks noGrp="1"/>
          </p:cNvSpPr>
          <p:nvPr>
            <p:ph idx="1"/>
          </p:nvPr>
        </p:nvSpPr>
        <p:spPr>
          <a:xfrm>
            <a:off x="3886200" y="1600200"/>
            <a:ext cx="4191000" cy="4800600"/>
          </a:xfrm>
        </p:spPr>
        <p:txBody>
          <a:bodyPr>
            <a:normAutofit/>
          </a:bodyPr>
          <a:lstStyle/>
          <a:p>
            <a:r>
              <a:rPr lang="en-US" sz="2800" dirty="0" smtClean="0"/>
              <a:t>You can understand everything.  Really.</a:t>
            </a:r>
          </a:p>
          <a:p>
            <a:r>
              <a:rPr lang="en-US" sz="2800" dirty="0" smtClean="0"/>
              <a:t>NEVER guess.  </a:t>
            </a:r>
            <a:endParaRPr lang="en-US" sz="2800" dirty="0"/>
          </a:p>
        </p:txBody>
      </p:sp>
      <p:pic>
        <p:nvPicPr>
          <p:cNvPr id="24578" name="Picture 2" descr="http://asset3.cbsistatic.com/cnwk.1d/i/tim/2011/04/03/No_Mag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3314700" cy="499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761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Purpose of lectures</a:t>
            </a:r>
            <a:endParaRPr lang="en-US" sz="3200" dirty="0"/>
          </a:p>
        </p:txBody>
      </p:sp>
      <p:sp>
        <p:nvSpPr>
          <p:cNvPr id="3" name="Content Placeholder 2"/>
          <p:cNvSpPr>
            <a:spLocks noGrp="1"/>
          </p:cNvSpPr>
          <p:nvPr>
            <p:ph idx="1"/>
          </p:nvPr>
        </p:nvSpPr>
        <p:spPr/>
        <p:txBody>
          <a:bodyPr>
            <a:normAutofit/>
          </a:bodyPr>
          <a:lstStyle/>
          <a:p>
            <a:r>
              <a:rPr lang="en-US" sz="2800" dirty="0" smtClean="0"/>
              <a:t>Not a replacement for the book</a:t>
            </a:r>
          </a:p>
          <a:p>
            <a:r>
              <a:rPr lang="en-US" sz="2800" dirty="0" smtClean="0"/>
              <a:t>We will use Peer instruction</a:t>
            </a:r>
            <a:r>
              <a:rPr lang="en-US" sz="2800" dirty="0"/>
              <a:t> </a:t>
            </a:r>
            <a:r>
              <a:rPr lang="en-US" sz="2800" dirty="0" smtClean="0"/>
              <a:t>(will demonstrate shortly) </a:t>
            </a:r>
          </a:p>
          <a:p>
            <a:r>
              <a:rPr lang="en-US" sz="2600" dirty="0" smtClean="0"/>
              <a:t>Find </a:t>
            </a:r>
            <a:r>
              <a:rPr lang="en-US" sz="2600" dirty="0"/>
              <a:t>1-2 students sitting near you.  If you don't have any move.</a:t>
            </a:r>
          </a:p>
          <a:p>
            <a:pPr lvl="1"/>
            <a:r>
              <a:rPr lang="en-US" sz="2600" dirty="0"/>
              <a:t>Introduce yourself. </a:t>
            </a:r>
          </a:p>
          <a:p>
            <a:pPr lvl="1"/>
            <a:r>
              <a:rPr lang="en-US" sz="2600" dirty="0"/>
              <a:t>This is your initial PI group (at least for today)</a:t>
            </a:r>
          </a:p>
        </p:txBody>
      </p:sp>
    </p:spTree>
    <p:extLst>
      <p:ext uri="{BB962C8B-B14F-4D97-AF65-F5344CB8AC3E}">
        <p14:creationId xmlns:p14="http://schemas.microsoft.com/office/powerpoint/2010/main" val="527816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latin typeface="Arial" charset="0"/>
                <a:cs typeface="Arial" charset="0"/>
              </a:rPr>
              <a:t>Instructor</a:t>
            </a:r>
          </a:p>
        </p:txBody>
      </p:sp>
      <p:sp>
        <p:nvSpPr>
          <p:cNvPr id="18435" name="Content Placeholder 2"/>
          <p:cNvSpPr>
            <a:spLocks noGrp="1"/>
          </p:cNvSpPr>
          <p:nvPr>
            <p:ph idx="1"/>
          </p:nvPr>
        </p:nvSpPr>
        <p:spPr>
          <a:xfrm>
            <a:off x="74398" y="1417638"/>
            <a:ext cx="8457390" cy="5287962"/>
          </a:xfrm>
        </p:spPr>
        <p:txBody>
          <a:bodyPr>
            <a:normAutofit/>
          </a:bodyPr>
          <a:lstStyle/>
          <a:p>
            <a:r>
              <a:rPr lang="en-US" altLang="en-US" sz="2400" dirty="0"/>
              <a:t>Diba Mirza (</a:t>
            </a:r>
            <a:r>
              <a:rPr lang="en-US" altLang="en-US" sz="2400" dirty="0">
                <a:hlinkClick r:id="rId3"/>
              </a:rPr>
              <a:t>dimirza@cs.ucsb.edu</a:t>
            </a:r>
            <a:r>
              <a:rPr lang="en-US" altLang="en-US" sz="2400" dirty="0"/>
              <a:t>) </a:t>
            </a:r>
          </a:p>
          <a:p>
            <a:pPr lvl="1"/>
            <a:r>
              <a:rPr lang="en-US" altLang="en-US" sz="2400" dirty="0" smtClean="0"/>
              <a:t>PhD </a:t>
            </a:r>
            <a:r>
              <a:rPr lang="en-US" altLang="en-US" sz="2400" dirty="0"/>
              <a:t>(Computer Engineering, UCSD) </a:t>
            </a:r>
          </a:p>
          <a:p>
            <a:pPr lvl="1"/>
            <a:r>
              <a:rPr lang="en-US" altLang="en-US" sz="2400" dirty="0" smtClean="0"/>
              <a:t>Recently joined </a:t>
            </a:r>
            <a:r>
              <a:rPr lang="en-US" altLang="en-US" sz="2400" dirty="0"/>
              <a:t>the department of Computer Science, UCSB!</a:t>
            </a:r>
          </a:p>
          <a:p>
            <a:pPr lvl="1"/>
            <a:r>
              <a:rPr lang="en-US" altLang="en-US" sz="2400" dirty="0"/>
              <a:t>Before this: Teaching faculty at UCSD for three years</a:t>
            </a:r>
          </a:p>
          <a:p>
            <a:pPr marL="205740" lvl="1" indent="0">
              <a:buNone/>
            </a:pPr>
            <a:endParaRPr lang="en-US" altLang="en-US" sz="2400" dirty="0" smtClean="0"/>
          </a:p>
          <a:p>
            <a:pPr>
              <a:defRPr/>
            </a:pPr>
            <a:r>
              <a:rPr lang="en-US" sz="2400" dirty="0" smtClean="0">
                <a:ea typeface="宋体" charset="0"/>
                <a:cs typeface="宋体" charset="0"/>
              </a:rPr>
              <a:t>Office: HFH 1155</a:t>
            </a:r>
          </a:p>
          <a:p>
            <a:pPr>
              <a:defRPr/>
            </a:pPr>
            <a:r>
              <a:rPr lang="en-US" sz="2400" dirty="0" smtClean="0">
                <a:ea typeface="宋体" charset="0"/>
                <a:cs typeface="宋体" charset="0"/>
              </a:rPr>
              <a:t>Effective next week:</a:t>
            </a:r>
          </a:p>
          <a:p>
            <a:pPr lvl="1">
              <a:defRPr/>
            </a:pPr>
            <a:r>
              <a:rPr lang="en-US" sz="2400" dirty="0" smtClean="0">
                <a:ea typeface="宋体" charset="0"/>
                <a:cs typeface="宋体" charset="0"/>
              </a:rPr>
              <a:t>Office hours : Wed: 2pm -3pm Or by appointment in </a:t>
            </a:r>
            <a:r>
              <a:rPr lang="en-US" sz="2400" b="1" dirty="0" smtClean="0">
                <a:ea typeface="宋体" charset="0"/>
                <a:cs typeface="宋体" charset="0"/>
              </a:rPr>
              <a:t>HFH 1155</a:t>
            </a:r>
          </a:p>
          <a:p>
            <a:pPr lvl="1">
              <a:defRPr/>
            </a:pPr>
            <a:r>
              <a:rPr lang="en-US" sz="2400" dirty="0" smtClean="0">
                <a:ea typeface="宋体" charset="0"/>
                <a:cs typeface="宋体" charset="0"/>
              </a:rPr>
              <a:t>Lab/office hours: Tue 8am - 9:30am, 11am </a:t>
            </a:r>
            <a:r>
              <a:rPr lang="mr-IN" sz="2400" dirty="0" smtClean="0">
                <a:ea typeface="宋体" charset="0"/>
                <a:cs typeface="宋体" charset="0"/>
              </a:rPr>
              <a:t>–</a:t>
            </a:r>
            <a:r>
              <a:rPr lang="en-US" sz="2400" dirty="0" smtClean="0">
                <a:ea typeface="宋体" charset="0"/>
                <a:cs typeface="宋体" charset="0"/>
              </a:rPr>
              <a:t> noon, </a:t>
            </a:r>
            <a:r>
              <a:rPr lang="en-US" sz="2400" b="1" dirty="0" smtClean="0">
                <a:ea typeface="宋体" charset="0"/>
                <a:cs typeface="宋体" charset="0"/>
              </a:rPr>
              <a:t>Phelps 3526 </a:t>
            </a:r>
          </a:p>
          <a:p>
            <a:pPr marL="205740" lvl="1" indent="0">
              <a:buNone/>
            </a:pPr>
            <a:endParaRPr lang="en-US" altLang="en-US" dirty="0"/>
          </a:p>
          <a:p>
            <a:pPr marL="205740" lvl="1" indent="0">
              <a:buNone/>
            </a:pPr>
            <a:endParaRPr lang="en-US" altLang="en-US" dirty="0"/>
          </a:p>
        </p:txBody>
      </p:sp>
      <p:sp>
        <p:nvSpPr>
          <p:cNvPr id="2" name="Slide Number Placeholder 1"/>
          <p:cNvSpPr>
            <a:spLocks noGrp="1"/>
          </p:cNvSpPr>
          <p:nvPr>
            <p:ph type="sldNum" sz="quarter" idx="12"/>
          </p:nvPr>
        </p:nvSpPr>
        <p:spPr/>
        <p:txBody>
          <a:bodyPr/>
          <a:lstStyle/>
          <a:p>
            <a:pPr>
              <a:defRPr/>
            </a:pPr>
            <a:fld id="{F0CAD0FD-D5D9-41C4-AED6-0062E333EBF8}" type="slidenum">
              <a:rPr lang="en-US" smtClean="0"/>
              <a:pPr>
                <a:defRPr/>
              </a:pPr>
              <a:t>2</a:t>
            </a:fld>
            <a:endParaRPr lang="en-US"/>
          </a:p>
        </p:txBody>
      </p:sp>
    </p:spTree>
    <p:extLst>
      <p:ext uri="{BB962C8B-B14F-4D97-AF65-F5344CB8AC3E}">
        <p14:creationId xmlns:p14="http://schemas.microsoft.com/office/powerpoint/2010/main" val="13521155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agree with the following statement?</a:t>
            </a:r>
            <a:endParaRPr lang="en-US" dirty="0"/>
          </a:p>
        </p:txBody>
      </p:sp>
      <p:sp>
        <p:nvSpPr>
          <p:cNvPr id="3" name="Content Placeholder 2"/>
          <p:cNvSpPr>
            <a:spLocks noGrp="1"/>
          </p:cNvSpPr>
          <p:nvPr>
            <p:ph idx="1"/>
          </p:nvPr>
        </p:nvSpPr>
        <p:spPr/>
        <p:txBody>
          <a:bodyPr/>
          <a:lstStyle/>
          <a:p>
            <a:r>
              <a:rPr lang="en-US" dirty="0" smtClean="0"/>
              <a:t>I believe that there are some people who are “naturally logical thinkers” and some people who are not.</a:t>
            </a:r>
          </a:p>
          <a:p>
            <a:pPr marL="114300" indent="0">
              <a:buNone/>
            </a:pPr>
            <a:r>
              <a:rPr lang="en-US" dirty="0" smtClean="0"/>
              <a:t>	A. Yes</a:t>
            </a:r>
          </a:p>
          <a:p>
            <a:pPr marL="114300" indent="0">
              <a:buNone/>
            </a:pPr>
            <a:r>
              <a:rPr lang="en-US" dirty="0" smtClean="0"/>
              <a:t>	B. No</a:t>
            </a:r>
            <a:br>
              <a:rPr lang="en-US" dirty="0" smtClean="0"/>
            </a:br>
            <a:endParaRPr lang="en-US" dirty="0" smtClean="0"/>
          </a:p>
        </p:txBody>
      </p:sp>
    </p:spTree>
    <p:extLst>
      <p:ext uri="{BB962C8B-B14F-4D97-AF65-F5344CB8AC3E}">
        <p14:creationId xmlns:p14="http://schemas.microsoft.com/office/powerpoint/2010/main" val="8020598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agree with the following statement?</a:t>
            </a:r>
            <a:endParaRPr lang="en-US" dirty="0"/>
          </a:p>
        </p:txBody>
      </p:sp>
      <p:sp>
        <p:nvSpPr>
          <p:cNvPr id="3" name="Content Placeholder 2"/>
          <p:cNvSpPr>
            <a:spLocks noGrp="1"/>
          </p:cNvSpPr>
          <p:nvPr>
            <p:ph idx="1"/>
          </p:nvPr>
        </p:nvSpPr>
        <p:spPr/>
        <p:txBody>
          <a:bodyPr/>
          <a:lstStyle/>
          <a:p>
            <a:r>
              <a:rPr lang="en-US" dirty="0" smtClean="0"/>
              <a:t>I believe that people are inherently good at math or they are not.  If someone is not inherently good at math, then they probably just won’t do as well in their math classes as someone who is inherently good at math, no matter what they do.</a:t>
            </a:r>
          </a:p>
          <a:p>
            <a:pPr marL="114300" indent="0">
              <a:buNone/>
            </a:pPr>
            <a:r>
              <a:rPr lang="en-US" dirty="0" smtClean="0"/>
              <a:t>	A. Yes</a:t>
            </a:r>
          </a:p>
          <a:p>
            <a:pPr marL="114300" indent="0">
              <a:buNone/>
            </a:pPr>
            <a:r>
              <a:rPr lang="en-US" dirty="0" smtClean="0"/>
              <a:t>	B. No</a:t>
            </a:r>
            <a:br>
              <a:rPr lang="en-US" dirty="0" smtClean="0"/>
            </a:br>
            <a:endParaRPr lang="en-US" dirty="0" smtClean="0"/>
          </a:p>
        </p:txBody>
      </p:sp>
    </p:spTree>
    <p:extLst>
      <p:ext uri="{BB962C8B-B14F-4D97-AF65-F5344CB8AC3E}">
        <p14:creationId xmlns:p14="http://schemas.microsoft.com/office/powerpoint/2010/main" val="465029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930" y="1525276"/>
            <a:ext cx="1783488" cy="13376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584" y="1420428"/>
            <a:ext cx="1447274" cy="1605967"/>
          </a:xfrm>
          <a:prstGeom prst="rect">
            <a:avLst/>
          </a:prstGeom>
        </p:spPr>
      </p:pic>
      <p:sp>
        <p:nvSpPr>
          <p:cNvPr id="10" name="Right Arrow 9"/>
          <p:cNvSpPr/>
          <p:nvPr/>
        </p:nvSpPr>
        <p:spPr>
          <a:xfrm rot="19874534">
            <a:off x="4376002" y="1685815"/>
            <a:ext cx="1116419" cy="353359"/>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11" name="TextBox 10"/>
          <p:cNvSpPr txBox="1"/>
          <p:nvPr/>
        </p:nvSpPr>
        <p:spPr>
          <a:xfrm>
            <a:off x="5441495" y="1167434"/>
            <a:ext cx="2729337" cy="415498"/>
          </a:xfrm>
          <a:prstGeom prst="rect">
            <a:avLst/>
          </a:prstGeom>
          <a:noFill/>
          <a:ln>
            <a:solidFill>
              <a:schemeClr val="bg1"/>
            </a:solidFill>
          </a:ln>
        </p:spPr>
        <p:txBody>
          <a:bodyPr wrap="none" rtlCol="0">
            <a:spAutoFit/>
          </a:bodyPr>
          <a:lstStyle/>
          <a:p>
            <a:r>
              <a:rPr lang="en-US" sz="2100" b="1" dirty="0">
                <a:solidFill>
                  <a:sysClr val="windowText" lastClr="000000"/>
                </a:solidFill>
              </a:rPr>
              <a:t>"I'm so good at math!"</a:t>
            </a:r>
          </a:p>
        </p:txBody>
      </p:sp>
      <p:sp>
        <p:nvSpPr>
          <p:cNvPr id="12" name="Right Arrow 11"/>
          <p:cNvSpPr/>
          <p:nvPr/>
        </p:nvSpPr>
        <p:spPr>
          <a:xfrm rot="447212">
            <a:off x="4418733" y="2432266"/>
            <a:ext cx="1116419" cy="353359"/>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14" name="TextBox 13"/>
          <p:cNvSpPr txBox="1"/>
          <p:nvPr/>
        </p:nvSpPr>
        <p:spPr>
          <a:xfrm>
            <a:off x="5588027" y="2464129"/>
            <a:ext cx="3120038" cy="738664"/>
          </a:xfrm>
          <a:prstGeom prst="rect">
            <a:avLst/>
          </a:prstGeom>
          <a:noFill/>
          <a:ln>
            <a:solidFill>
              <a:schemeClr val="bg1"/>
            </a:solidFill>
          </a:ln>
        </p:spPr>
        <p:txBody>
          <a:bodyPr wrap="square" rtlCol="0">
            <a:spAutoFit/>
          </a:bodyPr>
          <a:lstStyle/>
          <a:p>
            <a:r>
              <a:rPr lang="en-US" sz="2100" b="1" dirty="0">
                <a:solidFill>
                  <a:sysClr val="windowText" lastClr="000000"/>
                </a:solidFill>
              </a:rPr>
              <a:t>"I worked really hard and I got it!"</a:t>
            </a:r>
          </a:p>
        </p:txBody>
      </p:sp>
      <p:sp>
        <p:nvSpPr>
          <p:cNvPr id="15" name="TextBox 14"/>
          <p:cNvSpPr txBox="1"/>
          <p:nvPr/>
        </p:nvSpPr>
        <p:spPr>
          <a:xfrm>
            <a:off x="5756826" y="1550870"/>
            <a:ext cx="2453107" cy="646331"/>
          </a:xfrm>
          <a:prstGeom prst="rect">
            <a:avLst/>
          </a:prstGeom>
          <a:solidFill>
            <a:schemeClr val="accent4"/>
          </a:solidFill>
          <a:ln>
            <a:solidFill>
              <a:schemeClr val="bg1"/>
            </a:solidFill>
          </a:ln>
        </p:spPr>
        <p:txBody>
          <a:bodyPr wrap="none" rtlCol="0">
            <a:spAutoFit/>
          </a:bodyPr>
          <a:lstStyle/>
          <a:p>
            <a:pPr algn="ctr"/>
            <a:r>
              <a:rPr lang="en-US" b="1" dirty="0">
                <a:solidFill>
                  <a:sysClr val="windowText" lastClr="000000"/>
                </a:solidFill>
              </a:rPr>
              <a:t>Fixed mindset</a:t>
            </a:r>
          </a:p>
          <a:p>
            <a:r>
              <a:rPr lang="en-US" b="1" i="1" dirty="0">
                <a:solidFill>
                  <a:sysClr val="windowText" lastClr="000000"/>
                </a:solidFill>
              </a:rPr>
              <a:t>Natural ability or talent</a:t>
            </a:r>
          </a:p>
        </p:txBody>
      </p:sp>
      <p:sp>
        <p:nvSpPr>
          <p:cNvPr id="16" name="TextBox 15"/>
          <p:cNvSpPr txBox="1"/>
          <p:nvPr/>
        </p:nvSpPr>
        <p:spPr>
          <a:xfrm>
            <a:off x="5780166" y="3158097"/>
            <a:ext cx="2406428" cy="646331"/>
          </a:xfrm>
          <a:prstGeom prst="rect">
            <a:avLst/>
          </a:prstGeom>
          <a:solidFill>
            <a:schemeClr val="accent4"/>
          </a:solidFill>
          <a:ln>
            <a:solidFill>
              <a:schemeClr val="bg1"/>
            </a:solidFill>
          </a:ln>
        </p:spPr>
        <p:txBody>
          <a:bodyPr wrap="none" rtlCol="0">
            <a:spAutoFit/>
          </a:bodyPr>
          <a:lstStyle/>
          <a:p>
            <a:pPr algn="ctr"/>
            <a:r>
              <a:rPr lang="en-US" b="1" dirty="0">
                <a:solidFill>
                  <a:sysClr val="windowText" lastClr="000000"/>
                </a:solidFill>
              </a:rPr>
              <a:t>Growth mindset</a:t>
            </a:r>
          </a:p>
          <a:p>
            <a:pPr algn="ctr"/>
            <a:r>
              <a:rPr lang="en-US" b="1" i="1" dirty="0">
                <a:solidFill>
                  <a:sysClr val="windowText" lastClr="000000"/>
                </a:solidFill>
              </a:rPr>
              <a:t>Practice and hard work</a:t>
            </a:r>
          </a:p>
        </p:txBody>
      </p:sp>
      <p:sp>
        <p:nvSpPr>
          <p:cNvPr id="17" name="TextBox 16"/>
          <p:cNvSpPr txBox="1"/>
          <p:nvPr/>
        </p:nvSpPr>
        <p:spPr>
          <a:xfrm>
            <a:off x="3848270" y="3318208"/>
            <a:ext cx="1346074" cy="369332"/>
          </a:xfrm>
          <a:prstGeom prst="rect">
            <a:avLst/>
          </a:prstGeom>
          <a:noFill/>
          <a:ln>
            <a:solidFill>
              <a:schemeClr val="bg1"/>
            </a:solidFill>
          </a:ln>
        </p:spPr>
        <p:txBody>
          <a:bodyPr wrap="none" rtlCol="0">
            <a:spAutoFit/>
          </a:bodyPr>
          <a:lstStyle/>
          <a:p>
            <a:r>
              <a:rPr lang="en-US" dirty="0">
                <a:solidFill>
                  <a:sysClr val="windowText" lastClr="000000"/>
                </a:solidFill>
              </a:rPr>
              <a:t>Carol </a:t>
            </a:r>
            <a:r>
              <a:rPr lang="en-US" dirty="0" err="1">
                <a:solidFill>
                  <a:sysClr val="windowText" lastClr="000000"/>
                </a:solidFill>
              </a:rPr>
              <a:t>Dweck</a:t>
            </a:r>
            <a:endParaRPr lang="en-US" dirty="0">
              <a:solidFill>
                <a:sysClr val="windowText" lastClr="000000"/>
              </a:solidFill>
            </a:endParaRPr>
          </a:p>
        </p:txBody>
      </p:sp>
    </p:spTree>
    <p:extLst>
      <p:ext uri="{BB962C8B-B14F-4D97-AF65-F5344CB8AC3E}">
        <p14:creationId xmlns:p14="http://schemas.microsoft.com/office/powerpoint/2010/main" val="166654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50791" y="1420428"/>
            <a:ext cx="1366835" cy="1726223"/>
            <a:chOff x="4560106" y="1526091"/>
            <a:chExt cx="2895238" cy="3212698"/>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106" y="1526091"/>
              <a:ext cx="2895238" cy="3212698"/>
            </a:xfrm>
            <a:prstGeom prst="rect">
              <a:avLst/>
            </a:prstGeom>
          </p:spPr>
        </p:pic>
        <p:sp>
          <p:nvSpPr>
            <p:cNvPr id="20" name="TextBox 19"/>
            <p:cNvSpPr txBox="1"/>
            <p:nvPr/>
          </p:nvSpPr>
          <p:spPr>
            <a:xfrm>
              <a:off x="5722821" y="1797875"/>
              <a:ext cx="1005165" cy="1589540"/>
            </a:xfrm>
            <a:prstGeom prst="rect">
              <a:avLst/>
            </a:prstGeom>
            <a:solidFill>
              <a:srgbClr val="EBF3BB"/>
            </a:solidFill>
            <a:ln>
              <a:noFill/>
            </a:ln>
          </p:spPr>
          <p:txBody>
            <a:bodyPr wrap="square" rtlCol="0">
              <a:spAutoFit/>
            </a:bodyPr>
            <a:lstStyle/>
            <a:p>
              <a:r>
                <a:rPr lang="en-US" sz="4950" dirty="0">
                  <a:solidFill>
                    <a:srgbClr val="FF0000"/>
                  </a:solidFill>
                  <a:latin typeface="MV Boli" panose="02000500030200090000" pitchFamily="2" charset="0"/>
                  <a:cs typeface="MV Boli" panose="02000500030200090000" pitchFamily="2" charset="0"/>
                </a:rPr>
                <a:t>F</a:t>
              </a: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54" y="1559782"/>
            <a:ext cx="1702975" cy="1277231"/>
          </a:xfrm>
          <a:prstGeom prst="rect">
            <a:avLst/>
          </a:prstGeom>
        </p:spPr>
      </p:pic>
      <p:sp>
        <p:nvSpPr>
          <p:cNvPr id="10" name="Right Arrow 9"/>
          <p:cNvSpPr/>
          <p:nvPr/>
        </p:nvSpPr>
        <p:spPr>
          <a:xfrm rot="19874534">
            <a:off x="4376002" y="1685815"/>
            <a:ext cx="1116419" cy="353359"/>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11" name="TextBox 10"/>
          <p:cNvSpPr txBox="1"/>
          <p:nvPr/>
        </p:nvSpPr>
        <p:spPr>
          <a:xfrm>
            <a:off x="5441494" y="1167434"/>
            <a:ext cx="2766206" cy="415498"/>
          </a:xfrm>
          <a:prstGeom prst="rect">
            <a:avLst/>
          </a:prstGeom>
          <a:noFill/>
          <a:ln>
            <a:solidFill>
              <a:schemeClr val="bg1"/>
            </a:solidFill>
          </a:ln>
        </p:spPr>
        <p:txBody>
          <a:bodyPr wrap="none" rtlCol="0">
            <a:spAutoFit/>
          </a:bodyPr>
          <a:lstStyle/>
          <a:p>
            <a:r>
              <a:rPr lang="en-US" sz="2100" b="1" dirty="0">
                <a:solidFill>
                  <a:sysClr val="windowText" lastClr="000000"/>
                </a:solidFill>
              </a:rPr>
              <a:t>"I'm no good at math!"</a:t>
            </a:r>
          </a:p>
        </p:txBody>
      </p:sp>
      <p:sp>
        <p:nvSpPr>
          <p:cNvPr id="12" name="Right Arrow 11"/>
          <p:cNvSpPr/>
          <p:nvPr/>
        </p:nvSpPr>
        <p:spPr>
          <a:xfrm rot="447212">
            <a:off x="4418733" y="2432266"/>
            <a:ext cx="1116419" cy="353359"/>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14" name="TextBox 13"/>
          <p:cNvSpPr txBox="1"/>
          <p:nvPr/>
        </p:nvSpPr>
        <p:spPr>
          <a:xfrm>
            <a:off x="5588027" y="2464129"/>
            <a:ext cx="3120038" cy="738664"/>
          </a:xfrm>
          <a:prstGeom prst="rect">
            <a:avLst/>
          </a:prstGeom>
          <a:noFill/>
          <a:ln>
            <a:solidFill>
              <a:schemeClr val="bg1"/>
            </a:solidFill>
          </a:ln>
        </p:spPr>
        <p:txBody>
          <a:bodyPr wrap="square" rtlCol="0">
            <a:spAutoFit/>
          </a:bodyPr>
          <a:lstStyle/>
          <a:p>
            <a:r>
              <a:rPr lang="en-US" sz="2100" b="1" dirty="0">
                <a:solidFill>
                  <a:sysClr val="windowText" lastClr="000000"/>
                </a:solidFill>
              </a:rPr>
              <a:t>"I guess I needed to work harder!"</a:t>
            </a:r>
          </a:p>
        </p:txBody>
      </p:sp>
      <p:sp>
        <p:nvSpPr>
          <p:cNvPr id="15" name="TextBox 14"/>
          <p:cNvSpPr txBox="1"/>
          <p:nvPr/>
        </p:nvSpPr>
        <p:spPr>
          <a:xfrm>
            <a:off x="6120164" y="1586966"/>
            <a:ext cx="1514838" cy="369332"/>
          </a:xfrm>
          <a:prstGeom prst="rect">
            <a:avLst/>
          </a:prstGeom>
          <a:solidFill>
            <a:schemeClr val="accent4"/>
          </a:solidFill>
          <a:ln>
            <a:solidFill>
              <a:schemeClr val="bg1"/>
            </a:solidFill>
          </a:ln>
        </p:spPr>
        <p:txBody>
          <a:bodyPr wrap="none" rtlCol="0">
            <a:spAutoFit/>
          </a:bodyPr>
          <a:lstStyle/>
          <a:p>
            <a:r>
              <a:rPr lang="en-US" b="1" dirty="0">
                <a:solidFill>
                  <a:sysClr val="windowText" lastClr="000000"/>
                </a:solidFill>
              </a:rPr>
              <a:t>Fixed mindset</a:t>
            </a:r>
          </a:p>
        </p:txBody>
      </p:sp>
      <p:sp>
        <p:nvSpPr>
          <p:cNvPr id="16" name="TextBox 15"/>
          <p:cNvSpPr txBox="1"/>
          <p:nvPr/>
        </p:nvSpPr>
        <p:spPr>
          <a:xfrm>
            <a:off x="6014367" y="3179709"/>
            <a:ext cx="1738809" cy="369332"/>
          </a:xfrm>
          <a:prstGeom prst="rect">
            <a:avLst/>
          </a:prstGeom>
          <a:solidFill>
            <a:schemeClr val="accent4"/>
          </a:solidFill>
          <a:ln>
            <a:solidFill>
              <a:schemeClr val="bg1"/>
            </a:solidFill>
          </a:ln>
        </p:spPr>
        <p:txBody>
          <a:bodyPr wrap="none" rtlCol="0">
            <a:spAutoFit/>
          </a:bodyPr>
          <a:lstStyle/>
          <a:p>
            <a:r>
              <a:rPr lang="en-US" b="1" dirty="0">
                <a:solidFill>
                  <a:sysClr val="windowText" lastClr="000000"/>
                </a:solidFill>
              </a:rPr>
              <a:t>Growth mindset</a:t>
            </a:r>
          </a:p>
        </p:txBody>
      </p:sp>
      <p:sp>
        <p:nvSpPr>
          <p:cNvPr id="2" name="Rectangle 1"/>
          <p:cNvSpPr/>
          <p:nvPr/>
        </p:nvSpPr>
        <p:spPr>
          <a:xfrm>
            <a:off x="1479188" y="3359311"/>
            <a:ext cx="2761938" cy="784830"/>
          </a:xfrm>
          <a:prstGeom prst="rect">
            <a:avLst/>
          </a:prstGeom>
          <a:solidFill>
            <a:schemeClr val="accent4"/>
          </a:solidFill>
        </p:spPr>
        <p:txBody>
          <a:bodyPr wrap="square">
            <a:spAutoFit/>
          </a:bodyPr>
          <a:lstStyle/>
          <a:p>
            <a:pPr algn="ctr"/>
            <a:r>
              <a:rPr lang="en-US" altLang="en-US" sz="1500" b="1" dirty="0">
                <a:ea typeface="ＭＳ Ｐゴシック" panose="020B0600070205080204" pitchFamily="34" charset="-128"/>
              </a:rPr>
              <a:t>Growth mindset interventions have been shown to improve outcomes</a:t>
            </a:r>
          </a:p>
        </p:txBody>
      </p:sp>
    </p:spTree>
    <p:extLst>
      <p:ext uri="{BB962C8B-B14F-4D97-AF65-F5344CB8AC3E}">
        <p14:creationId xmlns:p14="http://schemas.microsoft.com/office/powerpoint/2010/main" val="208788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Developing a Growth Mindset</a:t>
            </a:r>
          </a:p>
        </p:txBody>
      </p:sp>
      <p:sp>
        <p:nvSpPr>
          <p:cNvPr id="4" name="Content Placeholder 3"/>
          <p:cNvSpPr>
            <a:spLocks noGrp="1"/>
          </p:cNvSpPr>
          <p:nvPr>
            <p:ph idx="1"/>
          </p:nvPr>
        </p:nvSpPr>
        <p:spPr/>
        <p:txBody>
          <a:bodyPr/>
          <a:lstStyle/>
          <a:p>
            <a:r>
              <a:rPr lang="en-US" dirty="0"/>
              <a:t>Missed an interview question?  Practice more!  You'll get it next time</a:t>
            </a:r>
          </a:p>
          <a:p>
            <a:r>
              <a:rPr lang="en-US" dirty="0"/>
              <a:t>Didn't get the job?  Think about what could be improved and work at it!</a:t>
            </a:r>
          </a:p>
          <a:p>
            <a:pPr marL="0" indent="0">
              <a:buNone/>
            </a:pPr>
            <a:endParaRPr lang="en-US" dirty="0"/>
          </a:p>
        </p:txBody>
      </p:sp>
      <p:sp>
        <p:nvSpPr>
          <p:cNvPr id="5" name="TextBox 4"/>
          <p:cNvSpPr txBox="1"/>
          <p:nvPr/>
        </p:nvSpPr>
        <p:spPr>
          <a:xfrm>
            <a:off x="869597" y="3634937"/>
            <a:ext cx="5318552" cy="738664"/>
          </a:xfrm>
          <a:prstGeom prst="rect">
            <a:avLst/>
          </a:prstGeom>
          <a:solidFill>
            <a:schemeClr val="accent4"/>
          </a:solidFill>
          <a:ln>
            <a:solidFill>
              <a:schemeClr val="bg1"/>
            </a:solidFill>
          </a:ln>
        </p:spPr>
        <p:txBody>
          <a:bodyPr wrap="square" rtlCol="0">
            <a:spAutoFit/>
          </a:bodyPr>
          <a:lstStyle/>
          <a:p>
            <a:pPr algn="ctr"/>
            <a:r>
              <a:rPr lang="en-US" sz="2100" b="1" dirty="0">
                <a:solidFill>
                  <a:sysClr val="windowText" lastClr="000000"/>
                </a:solidFill>
              </a:rPr>
              <a:t>Hard work is something you can control, so take action and practice!</a:t>
            </a:r>
          </a:p>
        </p:txBody>
      </p:sp>
    </p:spTree>
    <p:extLst>
      <p:ext uri="{BB962C8B-B14F-4D97-AF65-F5344CB8AC3E}">
        <p14:creationId xmlns:p14="http://schemas.microsoft.com/office/powerpoint/2010/main" val="125559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words of advice</a:t>
            </a:r>
            <a:endParaRPr lang="en-US" dirty="0"/>
          </a:p>
        </p:txBody>
      </p:sp>
      <p:sp>
        <p:nvSpPr>
          <p:cNvPr id="3" name="Content Placeholder 2"/>
          <p:cNvSpPr>
            <a:spLocks noGrp="1"/>
          </p:cNvSpPr>
          <p:nvPr>
            <p:ph idx="1"/>
          </p:nvPr>
        </p:nvSpPr>
        <p:spPr>
          <a:xfrm>
            <a:off x="457200" y="1417638"/>
            <a:ext cx="7924800" cy="5440362"/>
          </a:xfrm>
        </p:spPr>
        <p:txBody>
          <a:bodyPr>
            <a:normAutofit/>
          </a:bodyPr>
          <a:lstStyle/>
          <a:p>
            <a:r>
              <a:rPr lang="en-US" dirty="0" smtClean="0"/>
              <a:t>The quarter moves fast and we have a lot to cover! </a:t>
            </a:r>
          </a:p>
          <a:p>
            <a:r>
              <a:rPr lang="en-US" dirty="0" smtClean="0"/>
              <a:t>Start often, start early</a:t>
            </a:r>
          </a:p>
          <a:p>
            <a:r>
              <a:rPr lang="en-US" dirty="0" smtClean="0"/>
              <a:t>Maintain a calendar to keep track of deadlines</a:t>
            </a:r>
          </a:p>
          <a:p>
            <a:r>
              <a:rPr lang="en-US" dirty="0" smtClean="0"/>
              <a:t>Ask questions, get help  </a:t>
            </a:r>
          </a:p>
          <a:p>
            <a:pPr lvl="1"/>
            <a:r>
              <a:rPr lang="en-US" dirty="0" smtClean="0"/>
              <a:t>On our class discussion forum (Piazza)</a:t>
            </a:r>
          </a:p>
          <a:p>
            <a:pPr lvl="1"/>
            <a:r>
              <a:rPr lang="en-US" dirty="0" smtClean="0"/>
              <a:t>In labs/office hours: tutors, TAs +me!</a:t>
            </a:r>
          </a:p>
          <a:p>
            <a:r>
              <a:rPr lang="en-US" dirty="0" smtClean="0"/>
              <a:t>Practice, practice, practice </a:t>
            </a:r>
            <a:r>
              <a:rPr lang="mr-IN" dirty="0" smtClean="0"/>
              <a:t>–</a:t>
            </a:r>
            <a:r>
              <a:rPr lang="en-US" dirty="0" smtClean="0"/>
              <a:t> code an hour every day</a:t>
            </a:r>
            <a:endParaRPr lang="en-US" dirty="0"/>
          </a:p>
        </p:txBody>
      </p:sp>
      <p:sp>
        <p:nvSpPr>
          <p:cNvPr id="4" name="Slide Number Placeholder 3"/>
          <p:cNvSpPr>
            <a:spLocks noGrp="1"/>
          </p:cNvSpPr>
          <p:nvPr>
            <p:ph type="sldNum" sz="quarter" idx="12"/>
          </p:nvPr>
        </p:nvSpPr>
        <p:spPr/>
        <p:txBody>
          <a:bodyPr/>
          <a:lstStyle/>
          <a:p>
            <a:fld id="{FBAE2016-E936-42FE-886D-38C2F77E597A}" type="slidenum">
              <a:rPr lang="en-US" smtClean="0"/>
              <a:t>25</a:t>
            </a:fld>
            <a:endParaRPr lang="en-US"/>
          </a:p>
        </p:txBody>
      </p:sp>
    </p:spTree>
    <p:extLst>
      <p:ext uri="{BB962C8B-B14F-4D97-AF65-F5344CB8AC3E}">
        <p14:creationId xmlns:p14="http://schemas.microsoft.com/office/powerpoint/2010/main" val="919247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457200" y="1600200"/>
            <a:ext cx="8074588" cy="4800600"/>
          </a:xfrm>
        </p:spPr>
        <p:txBody>
          <a:bodyPr>
            <a:normAutofit/>
          </a:bodyPr>
          <a:lstStyle/>
          <a:p>
            <a:r>
              <a:rPr lang="en-US" sz="2800" dirty="0" smtClean="0"/>
              <a:t>Course </a:t>
            </a:r>
            <a:r>
              <a:rPr lang="en-US" sz="2800" dirty="0"/>
              <a:t>website for details</a:t>
            </a:r>
            <a:r>
              <a:rPr lang="en-US" sz="2800" dirty="0" smtClean="0"/>
              <a:t>:</a:t>
            </a:r>
          </a:p>
          <a:p>
            <a:pPr marL="114300" indent="0">
              <a:buNone/>
            </a:pPr>
            <a:r>
              <a:rPr lang="en-US" sz="2800" dirty="0" smtClean="0"/>
              <a:t> </a:t>
            </a:r>
            <a:r>
              <a:rPr lang="en-US" sz="2800" dirty="0" smtClean="0">
                <a:hlinkClick r:id="rId2"/>
              </a:rPr>
              <a:t>https</a:t>
            </a:r>
            <a:r>
              <a:rPr lang="en-US" sz="2800" dirty="0">
                <a:hlinkClick r:id="rId2"/>
              </a:rPr>
              <a:t>://ucsb-cs8-f17.github.io/</a:t>
            </a:r>
            <a:endParaRPr lang="en-US" sz="2800" dirty="0"/>
          </a:p>
          <a:p>
            <a:r>
              <a:rPr lang="en-US" sz="2800" dirty="0" smtClean="0"/>
              <a:t>Textbook: “Introduction to Computing Using Python” by </a:t>
            </a:r>
            <a:r>
              <a:rPr lang="en-US" sz="2800" dirty="0" err="1" smtClean="0"/>
              <a:t>Ljubomir</a:t>
            </a:r>
            <a:r>
              <a:rPr lang="en-US" sz="2800" dirty="0" smtClean="0"/>
              <a:t> </a:t>
            </a:r>
            <a:r>
              <a:rPr lang="en-US" sz="2800" dirty="0" err="1" smtClean="0"/>
              <a:t>Perkovic</a:t>
            </a:r>
            <a:r>
              <a:rPr lang="en-US" sz="2800" dirty="0" smtClean="0"/>
              <a:t>, 2</a:t>
            </a:r>
            <a:r>
              <a:rPr lang="en-US" sz="2800" baseline="30000" dirty="0" smtClean="0"/>
              <a:t>nd</a:t>
            </a:r>
            <a:r>
              <a:rPr lang="en-US" sz="2800" dirty="0" smtClean="0"/>
              <a:t> edition</a:t>
            </a:r>
          </a:p>
          <a:p>
            <a:r>
              <a:rPr lang="en-US" sz="2800" dirty="0" err="1" smtClean="0"/>
              <a:t>Iclickers</a:t>
            </a:r>
            <a:r>
              <a:rPr lang="en-US" sz="2800" dirty="0" smtClean="0"/>
              <a:t>: Purchase at the bookstore</a:t>
            </a:r>
          </a:p>
          <a:p>
            <a:r>
              <a:rPr lang="en-US" sz="2800" dirty="0" smtClean="0"/>
              <a:t>Piazza (online discussion </a:t>
            </a:r>
            <a:r>
              <a:rPr lang="en-US" sz="2800" dirty="0"/>
              <a:t>forum): </a:t>
            </a:r>
            <a:r>
              <a:rPr lang="en-US" sz="2800" dirty="0">
                <a:hlinkClick r:id="rId3"/>
              </a:rPr>
              <a:t>https://</a:t>
            </a:r>
            <a:r>
              <a:rPr lang="en-US" sz="2800" dirty="0" smtClean="0">
                <a:hlinkClick r:id="rId3"/>
              </a:rPr>
              <a:t>piazza.com/class/j893pbxd4t06az</a:t>
            </a:r>
            <a:endParaRPr lang="en-US" sz="2800" dirty="0" smtClean="0"/>
          </a:p>
          <a:p>
            <a:r>
              <a:rPr lang="en-US" sz="2800" dirty="0" smtClean="0"/>
              <a:t>TA/tutor instructor lab office hours</a:t>
            </a:r>
          </a:p>
          <a:p>
            <a:r>
              <a:rPr lang="en-US" sz="2800" dirty="0" smtClean="0"/>
              <a:t>Let’s take a look at the website</a:t>
            </a:r>
            <a:endParaRPr lang="en-US" sz="2800" dirty="0"/>
          </a:p>
        </p:txBody>
      </p:sp>
      <p:sp>
        <p:nvSpPr>
          <p:cNvPr id="4" name="Slide Number Placeholder 3"/>
          <p:cNvSpPr>
            <a:spLocks noGrp="1"/>
          </p:cNvSpPr>
          <p:nvPr>
            <p:ph type="sldNum" sz="quarter" idx="12"/>
          </p:nvPr>
        </p:nvSpPr>
        <p:spPr/>
        <p:txBody>
          <a:bodyPr/>
          <a:lstStyle/>
          <a:p>
            <a:fld id="{FBAE2016-E936-42FE-886D-38C2F77E597A}" type="slidenum">
              <a:rPr lang="en-US" smtClean="0"/>
              <a:t>26</a:t>
            </a:fld>
            <a:endParaRPr lang="en-US"/>
          </a:p>
        </p:txBody>
      </p:sp>
    </p:spTree>
    <p:extLst>
      <p:ext uri="{BB962C8B-B14F-4D97-AF65-F5344CB8AC3E}">
        <p14:creationId xmlns:p14="http://schemas.microsoft.com/office/powerpoint/2010/main" val="1187266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in case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4609"/>
            <a:ext cx="7620000" cy="4331782"/>
          </a:xfrm>
        </p:spPr>
      </p:pic>
      <p:sp>
        <p:nvSpPr>
          <p:cNvPr id="4" name="Slide Number Placeholder 3"/>
          <p:cNvSpPr>
            <a:spLocks noGrp="1"/>
          </p:cNvSpPr>
          <p:nvPr>
            <p:ph type="sldNum" sz="quarter" idx="12"/>
          </p:nvPr>
        </p:nvSpPr>
        <p:spPr/>
        <p:txBody>
          <a:bodyPr/>
          <a:lstStyle/>
          <a:p>
            <a:fld id="{FBAE2016-E936-42FE-886D-38C2F77E597A}" type="slidenum">
              <a:rPr lang="en-US" smtClean="0"/>
              <a:t>27</a:t>
            </a:fld>
            <a:endParaRPr lang="en-US"/>
          </a:p>
        </p:txBody>
      </p:sp>
      <p:sp>
        <p:nvSpPr>
          <p:cNvPr id="6" name="TextBox 5"/>
          <p:cNvSpPr txBox="1"/>
          <p:nvPr/>
        </p:nvSpPr>
        <p:spPr>
          <a:xfrm>
            <a:off x="4419600" y="6400800"/>
            <a:ext cx="3762568" cy="369332"/>
          </a:xfrm>
          <a:prstGeom prst="rect">
            <a:avLst/>
          </a:prstGeom>
          <a:noFill/>
        </p:spPr>
        <p:txBody>
          <a:bodyPr wrap="none" rtlCol="0">
            <a:spAutoFit/>
          </a:bodyPr>
          <a:lstStyle/>
          <a:p>
            <a:r>
              <a:rPr lang="en-US" dirty="0" smtClean="0"/>
              <a:t>Thanks to </a:t>
            </a:r>
            <a:r>
              <a:rPr lang="en-US" dirty="0" err="1" smtClean="0"/>
              <a:t>Ziad</a:t>
            </a:r>
            <a:r>
              <a:rPr lang="en-US" dirty="0" smtClean="0"/>
              <a:t> </a:t>
            </a:r>
            <a:r>
              <a:rPr lang="en-US" dirty="0" err="1" smtClean="0"/>
              <a:t>Matni</a:t>
            </a:r>
            <a:r>
              <a:rPr lang="en-US" dirty="0" smtClean="0"/>
              <a:t> and PhD comics!</a:t>
            </a:r>
            <a:endParaRPr lang="en-US" dirty="0"/>
          </a:p>
        </p:txBody>
      </p:sp>
    </p:spTree>
    <p:extLst>
      <p:ext uri="{BB962C8B-B14F-4D97-AF65-F5344CB8AC3E}">
        <p14:creationId xmlns:p14="http://schemas.microsoft.com/office/powerpoint/2010/main" val="7537559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have to do by tomorrow</a:t>
            </a:r>
            <a:endParaRPr lang="en-US" dirty="0"/>
          </a:p>
        </p:txBody>
      </p:sp>
      <p:sp>
        <p:nvSpPr>
          <p:cNvPr id="3" name="Content Placeholder 2"/>
          <p:cNvSpPr>
            <a:spLocks noGrp="1"/>
          </p:cNvSpPr>
          <p:nvPr>
            <p:ph idx="1"/>
          </p:nvPr>
        </p:nvSpPr>
        <p:spPr/>
        <p:txBody>
          <a:bodyPr>
            <a:normAutofit/>
          </a:bodyPr>
          <a:lstStyle/>
          <a:p>
            <a:pPr marL="114300" indent="0">
              <a:buNone/>
            </a:pPr>
            <a:r>
              <a:rPr lang="en-US" b="1" dirty="0" smtClean="0">
                <a:solidFill>
                  <a:srgbClr val="FF0000"/>
                </a:solidFill>
              </a:rPr>
              <a:t>YOU HAVE A LAB TOMORROW in Phelps 3525!</a:t>
            </a:r>
          </a:p>
          <a:p>
            <a:r>
              <a:rPr lang="en-US" dirty="0"/>
              <a:t>Log into </a:t>
            </a:r>
            <a:r>
              <a:rPr lang="en-US" dirty="0" smtClean="0"/>
              <a:t>Piazza</a:t>
            </a:r>
            <a:r>
              <a:rPr lang="en-US" dirty="0"/>
              <a:t> </a:t>
            </a:r>
            <a:r>
              <a:rPr lang="en-US" dirty="0" smtClean="0"/>
              <a:t>and </a:t>
            </a:r>
            <a:r>
              <a:rPr lang="en-US" dirty="0"/>
              <a:t>have a look around </a:t>
            </a:r>
            <a:endParaRPr lang="en-US" dirty="0" smtClean="0"/>
          </a:p>
          <a:p>
            <a:r>
              <a:rPr lang="en-US" dirty="0"/>
              <a:t>Go to the </a:t>
            </a:r>
            <a:r>
              <a:rPr lang="en-US" dirty="0" smtClean="0"/>
              <a:t>class </a:t>
            </a:r>
            <a:r>
              <a:rPr lang="en-US" dirty="0"/>
              <a:t>main website </a:t>
            </a:r>
            <a:r>
              <a:rPr lang="en-US" dirty="0" smtClean="0"/>
              <a:t>and </a:t>
            </a:r>
            <a:r>
              <a:rPr lang="en-US" dirty="0"/>
              <a:t>have a look </a:t>
            </a:r>
            <a:r>
              <a:rPr lang="en-US" dirty="0" smtClean="0"/>
              <a:t>around: read the syllabus, look at the assignment calendar and the office hours calendar</a:t>
            </a:r>
          </a:p>
          <a:p>
            <a:r>
              <a:rPr lang="en-US" dirty="0" smtClean="0"/>
              <a:t>Complete lab-homework00 (lh00)</a:t>
            </a:r>
            <a:endParaRPr lang="en-US" dirty="0"/>
          </a:p>
          <a:p>
            <a:r>
              <a:rPr lang="en-US" dirty="0"/>
              <a:t>This is a “companion-piece” to the first lab </a:t>
            </a:r>
          </a:p>
          <a:p>
            <a:r>
              <a:rPr lang="en-US" dirty="0"/>
              <a:t>It’s a very simple, very easy homework. DO IT TONIGHT! </a:t>
            </a:r>
          </a:p>
          <a:p>
            <a:r>
              <a:rPr lang="en-US" dirty="0"/>
              <a:t>Bring the finished hard-copy with you to lab TOMORROW! </a:t>
            </a:r>
          </a:p>
          <a:p>
            <a:r>
              <a:rPr lang="en-US" dirty="0"/>
              <a:t>Read the lab assignment </a:t>
            </a:r>
            <a:r>
              <a:rPr lang="en-US" dirty="0" smtClean="0"/>
              <a:t>(lab00) before you </a:t>
            </a:r>
            <a:r>
              <a:rPr lang="en-US" dirty="0"/>
              <a:t>go into your lab: BE </a:t>
            </a:r>
            <a:r>
              <a:rPr lang="en-US" dirty="0" smtClean="0"/>
              <a:t>PREPARED</a:t>
            </a:r>
          </a:p>
          <a:p>
            <a:endParaRPr lang="en-US" dirty="0"/>
          </a:p>
          <a:p>
            <a:endParaRPr lang="en-US" dirty="0"/>
          </a:p>
          <a:p>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FBAE2016-E936-42FE-886D-38C2F77E597A}" type="slidenum">
              <a:rPr lang="en-US" smtClean="0"/>
              <a:t>28</a:t>
            </a:fld>
            <a:endParaRPr lang="en-US"/>
          </a:p>
        </p:txBody>
      </p:sp>
    </p:spTree>
    <p:extLst>
      <p:ext uri="{BB962C8B-B14F-4D97-AF65-F5344CB8AC3E}">
        <p14:creationId xmlns:p14="http://schemas.microsoft.com/office/powerpoint/2010/main" val="1648079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9144000" cy="1143000"/>
          </a:xfrm>
        </p:spPr>
        <p:txBody>
          <a:bodyPr/>
          <a:lstStyle/>
          <a:p>
            <a:r>
              <a:rPr lang="en-US" dirty="0" smtClean="0"/>
              <a:t>What </a:t>
            </a:r>
            <a:r>
              <a:rPr lang="en-US" dirty="0"/>
              <a:t>YOU have to do </a:t>
            </a:r>
            <a:r>
              <a:rPr lang="en-US" dirty="0" smtClean="0"/>
              <a:t>before Wed</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114300" indent="0">
              <a:buNone/>
            </a:pPr>
            <a:r>
              <a:rPr lang="en-US" b="1" dirty="0" smtClean="0">
                <a:solidFill>
                  <a:srgbClr val="FF0000"/>
                </a:solidFill>
              </a:rPr>
              <a:t>YOU </a:t>
            </a:r>
            <a:r>
              <a:rPr lang="en-US" b="1" dirty="0">
                <a:solidFill>
                  <a:srgbClr val="FF0000"/>
                </a:solidFill>
              </a:rPr>
              <a:t>HAVE ANOTHER LECTURE ON </a:t>
            </a:r>
            <a:r>
              <a:rPr lang="en-US" b="1" dirty="0" smtClean="0">
                <a:solidFill>
                  <a:srgbClr val="FF0000"/>
                </a:solidFill>
              </a:rPr>
              <a:t>WEDNESDAY!!! </a:t>
            </a:r>
            <a:endParaRPr lang="en-US" b="1" dirty="0">
              <a:solidFill>
                <a:srgbClr val="FF0000"/>
              </a:solidFill>
            </a:endParaRPr>
          </a:p>
          <a:p>
            <a:pPr marL="114300" indent="0">
              <a:buNone/>
            </a:pPr>
            <a:r>
              <a:rPr lang="en-US" dirty="0" smtClean="0"/>
              <a:t>( I will be away at a conference - Professor </a:t>
            </a:r>
            <a:r>
              <a:rPr lang="en-US" dirty="0" err="1" smtClean="0"/>
              <a:t>Richert</a:t>
            </a:r>
            <a:r>
              <a:rPr lang="en-US" dirty="0" smtClean="0"/>
              <a:t> Wang will fill in for me)</a:t>
            </a:r>
            <a:endParaRPr lang="en-US" dirty="0"/>
          </a:p>
          <a:p>
            <a:r>
              <a:rPr lang="en-US" dirty="0"/>
              <a:t>Read </a:t>
            </a:r>
            <a:r>
              <a:rPr lang="en-US" dirty="0" smtClean="0"/>
              <a:t> Chapter </a:t>
            </a:r>
            <a:r>
              <a:rPr lang="en-US" dirty="0"/>
              <a:t>1 </a:t>
            </a:r>
          </a:p>
          <a:p>
            <a:r>
              <a:rPr lang="en-US" dirty="0"/>
              <a:t>Confirm that you have access to Python, version 3.x </a:t>
            </a:r>
          </a:p>
          <a:p>
            <a:r>
              <a:rPr lang="en-US" dirty="0" smtClean="0"/>
              <a:t>If </a:t>
            </a:r>
            <a:r>
              <a:rPr lang="en-US" dirty="0"/>
              <a:t>you want to install on your own computer – see </a:t>
            </a:r>
            <a:r>
              <a:rPr lang="en-US" dirty="0">
                <a:hlinkClick r:id="rId2"/>
              </a:rPr>
              <a:t>http://www.python.org</a:t>
            </a:r>
            <a:r>
              <a:rPr lang="en-US" dirty="0" smtClean="0">
                <a:hlinkClick r:id="rId2"/>
              </a:rPr>
              <a:t>/</a:t>
            </a:r>
            <a:r>
              <a:rPr lang="en-US" dirty="0" smtClean="0"/>
              <a:t>  (We will also offer help in labs </a:t>
            </a:r>
            <a:r>
              <a:rPr lang="mr-IN" dirty="0" smtClean="0"/>
              <a:t>–</a:t>
            </a:r>
            <a:r>
              <a:rPr lang="en-US" dirty="0" smtClean="0"/>
              <a:t> bring your laptop)</a:t>
            </a:r>
            <a:endParaRPr lang="en-US" dirty="0"/>
          </a:p>
          <a:p>
            <a:r>
              <a:rPr lang="en-US" dirty="0"/>
              <a:t>Available at CSIL and Collaborate labs too </a:t>
            </a:r>
          </a:p>
          <a:p>
            <a:r>
              <a:rPr lang="en-US" dirty="0"/>
              <a:t>Play with Python at every opportunity </a:t>
            </a:r>
          </a:p>
          <a:p>
            <a:r>
              <a:rPr lang="en-US" dirty="0"/>
              <a:t>For instance, try out examples from text and lectures </a:t>
            </a:r>
          </a:p>
          <a:p>
            <a:endParaRPr lang="en-US" dirty="0"/>
          </a:p>
        </p:txBody>
      </p:sp>
      <p:sp>
        <p:nvSpPr>
          <p:cNvPr id="4" name="Slide Number Placeholder 3"/>
          <p:cNvSpPr>
            <a:spLocks noGrp="1"/>
          </p:cNvSpPr>
          <p:nvPr>
            <p:ph type="sldNum" sz="quarter" idx="12"/>
          </p:nvPr>
        </p:nvSpPr>
        <p:spPr/>
        <p:txBody>
          <a:bodyPr/>
          <a:lstStyle/>
          <a:p>
            <a:fld id="{FBAE2016-E936-42FE-886D-38C2F77E597A}" type="slidenum">
              <a:rPr lang="en-US" smtClean="0"/>
              <a:t>29</a:t>
            </a:fld>
            <a:endParaRPr lang="en-US"/>
          </a:p>
        </p:txBody>
      </p:sp>
    </p:spTree>
    <p:extLst>
      <p:ext uri="{BB962C8B-B14F-4D97-AF65-F5344CB8AC3E}">
        <p14:creationId xmlns:p14="http://schemas.microsoft.com/office/powerpoint/2010/main" val="1178194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20000" cy="1143000"/>
          </a:xfrm>
        </p:spPr>
        <p:txBody>
          <a:bodyPr/>
          <a:lstStyle/>
          <a:p>
            <a:r>
              <a:rPr lang="en-US" dirty="0" smtClean="0"/>
              <a:t>Your </a:t>
            </a:r>
            <a:r>
              <a:rPr lang="en-US" dirty="0"/>
              <a:t>TAs</a:t>
            </a:r>
          </a:p>
        </p:txBody>
      </p:sp>
      <p:sp>
        <p:nvSpPr>
          <p:cNvPr id="6" name="TextBox 5"/>
          <p:cNvSpPr txBox="1"/>
          <p:nvPr/>
        </p:nvSpPr>
        <p:spPr>
          <a:xfrm flipH="1">
            <a:off x="397182" y="2755006"/>
            <a:ext cx="2384521" cy="730969"/>
          </a:xfrm>
          <a:prstGeom prst="rect">
            <a:avLst/>
          </a:prstGeom>
          <a:noFill/>
        </p:spPr>
        <p:txBody>
          <a:bodyPr wrap="square" rtlCol="0">
            <a:spAutoFit/>
          </a:bodyPr>
          <a:lstStyle/>
          <a:p>
            <a:r>
              <a:rPr lang="en-US" sz="2800" dirty="0" smtClean="0"/>
              <a:t>Tim Nguyen</a:t>
            </a:r>
            <a:endParaRPr lang="en-US" sz="2800" dirty="0"/>
          </a:p>
          <a:p>
            <a:r>
              <a:rPr lang="en-US" sz="1350" dirty="0"/>
              <a:t> </a:t>
            </a:r>
          </a:p>
        </p:txBody>
      </p:sp>
      <p:sp>
        <p:nvSpPr>
          <p:cNvPr id="7" name="TextBox 6"/>
          <p:cNvSpPr txBox="1"/>
          <p:nvPr/>
        </p:nvSpPr>
        <p:spPr>
          <a:xfrm flipH="1">
            <a:off x="3119825" y="2833276"/>
            <a:ext cx="1485900" cy="730969"/>
          </a:xfrm>
          <a:prstGeom prst="rect">
            <a:avLst/>
          </a:prstGeom>
          <a:noFill/>
        </p:spPr>
        <p:txBody>
          <a:bodyPr wrap="square" rtlCol="0">
            <a:spAutoFit/>
          </a:bodyPr>
          <a:lstStyle/>
          <a:p>
            <a:r>
              <a:rPr lang="en-US" sz="2800" dirty="0" smtClean="0"/>
              <a:t>Jian </a:t>
            </a:r>
            <a:r>
              <a:rPr lang="en-US" sz="2800" dirty="0" err="1" smtClean="0"/>
              <a:t>Jin</a:t>
            </a:r>
            <a:endParaRPr lang="en-US" sz="2800" dirty="0"/>
          </a:p>
          <a:p>
            <a:endParaRPr lang="en-US" sz="1350" dirty="0"/>
          </a:p>
        </p:txBody>
      </p:sp>
      <p:sp>
        <p:nvSpPr>
          <p:cNvPr id="8" name="TextBox 7"/>
          <p:cNvSpPr txBox="1"/>
          <p:nvPr/>
        </p:nvSpPr>
        <p:spPr>
          <a:xfrm flipH="1">
            <a:off x="5433599" y="5033845"/>
            <a:ext cx="2289786" cy="938719"/>
          </a:xfrm>
          <a:prstGeom prst="rect">
            <a:avLst/>
          </a:prstGeom>
          <a:noFill/>
        </p:spPr>
        <p:txBody>
          <a:bodyPr wrap="square" rtlCol="0">
            <a:spAutoFit/>
          </a:bodyPr>
          <a:lstStyle/>
          <a:p>
            <a:endParaRPr lang="en-US" sz="1350" dirty="0"/>
          </a:p>
          <a:p>
            <a:r>
              <a:rPr lang="en-US" sz="2800" dirty="0" err="1"/>
              <a:t>B</a:t>
            </a:r>
            <a:r>
              <a:rPr lang="en-US" sz="2800" dirty="0" err="1" smtClean="0"/>
              <a:t>oyuan</a:t>
            </a:r>
            <a:r>
              <a:rPr lang="en-US" sz="2800" dirty="0" smtClean="0"/>
              <a:t> Feng  </a:t>
            </a:r>
            <a:endParaRPr lang="en-US" sz="2800" dirty="0"/>
          </a:p>
          <a:p>
            <a:endParaRPr lang="en-US" sz="1350" dirty="0"/>
          </a:p>
        </p:txBody>
      </p:sp>
      <p:sp>
        <p:nvSpPr>
          <p:cNvPr id="12" name="TextBox 11"/>
          <p:cNvSpPr txBox="1"/>
          <p:nvPr/>
        </p:nvSpPr>
        <p:spPr>
          <a:xfrm flipH="1">
            <a:off x="249581" y="5517431"/>
            <a:ext cx="4575724" cy="730969"/>
          </a:xfrm>
          <a:prstGeom prst="rect">
            <a:avLst/>
          </a:prstGeom>
          <a:noFill/>
        </p:spPr>
        <p:txBody>
          <a:bodyPr wrap="square" rtlCol="0">
            <a:spAutoFit/>
          </a:bodyPr>
          <a:lstStyle/>
          <a:p>
            <a:r>
              <a:rPr lang="en-US" sz="2800" dirty="0" err="1" smtClean="0"/>
              <a:t>Nemanja</a:t>
            </a:r>
            <a:r>
              <a:rPr lang="en-US" sz="2800" dirty="0" smtClean="0"/>
              <a:t> (Nick) </a:t>
            </a:r>
            <a:r>
              <a:rPr lang="en-US" sz="2800" dirty="0" err="1" smtClean="0"/>
              <a:t>Stojanovic</a:t>
            </a:r>
            <a:endParaRPr lang="en-US" sz="2800" dirty="0"/>
          </a:p>
          <a:p>
            <a:endParaRPr lang="en-US" sz="1350" dirty="0"/>
          </a:p>
        </p:txBody>
      </p:sp>
      <p:sp>
        <p:nvSpPr>
          <p:cNvPr id="13" name="TextBox 12"/>
          <p:cNvSpPr txBox="1"/>
          <p:nvPr/>
        </p:nvSpPr>
        <p:spPr>
          <a:xfrm flipH="1">
            <a:off x="5867400" y="2901821"/>
            <a:ext cx="2040976" cy="730969"/>
          </a:xfrm>
          <a:prstGeom prst="rect">
            <a:avLst/>
          </a:prstGeom>
          <a:noFill/>
        </p:spPr>
        <p:txBody>
          <a:bodyPr wrap="square" rtlCol="0">
            <a:spAutoFit/>
          </a:bodyPr>
          <a:lstStyle/>
          <a:p>
            <a:r>
              <a:rPr lang="en-US" sz="2800" dirty="0" smtClean="0"/>
              <a:t>Yun Zhao</a:t>
            </a:r>
            <a:endParaRPr lang="en-US" sz="2800" dirty="0"/>
          </a:p>
          <a:p>
            <a:r>
              <a:rPr lang="en-US" sz="1350" dirty="0"/>
              <a:t> </a:t>
            </a:r>
          </a:p>
        </p:txBody>
      </p:sp>
      <p:sp>
        <p:nvSpPr>
          <p:cNvPr id="14" name="TextBox 13"/>
          <p:cNvSpPr txBox="1"/>
          <p:nvPr/>
        </p:nvSpPr>
        <p:spPr>
          <a:xfrm flipH="1">
            <a:off x="449294" y="6032452"/>
            <a:ext cx="6865905" cy="1985159"/>
          </a:xfrm>
          <a:prstGeom prst="rect">
            <a:avLst/>
          </a:prstGeom>
          <a:noFill/>
        </p:spPr>
        <p:txBody>
          <a:bodyPr wrap="square" rtlCol="0">
            <a:spAutoFit/>
          </a:bodyPr>
          <a:lstStyle/>
          <a:p>
            <a:r>
              <a:rPr lang="en-US" sz="2400" b="1" dirty="0" smtClean="0">
                <a:solidFill>
                  <a:schemeClr val="tx2"/>
                </a:solidFill>
              </a:rPr>
              <a:t>Check our class Google calendar for TA office hours:</a:t>
            </a:r>
          </a:p>
          <a:p>
            <a:r>
              <a:rPr lang="en-US" sz="2400" dirty="0">
                <a:hlinkClick r:id="rId3"/>
              </a:rPr>
              <a:t>https://ucsb-cs8-f17.github.io/info/office_hours</a:t>
            </a:r>
            <a:r>
              <a:rPr lang="en-US" sz="2400" dirty="0" smtClean="0">
                <a:hlinkClick r:id="rId3"/>
              </a:rPr>
              <a:t>/</a:t>
            </a:r>
            <a:endParaRPr lang="en-US" sz="2400" dirty="0" smtClean="0"/>
          </a:p>
          <a:p>
            <a:r>
              <a:rPr lang="en-US" sz="2400" dirty="0" smtClean="0"/>
              <a:t> </a:t>
            </a:r>
          </a:p>
          <a:p>
            <a:r>
              <a:rPr lang="en-US" sz="2400" dirty="0" smtClean="0"/>
              <a:t> </a:t>
            </a:r>
            <a:endParaRPr lang="en-US" sz="2400" dirty="0"/>
          </a:p>
          <a:p>
            <a:r>
              <a:rPr lang="en-US" sz="1350" dirty="0"/>
              <a:t> </a:t>
            </a:r>
          </a:p>
          <a:p>
            <a:endParaRPr lang="en-US" sz="1350" dirty="0"/>
          </a:p>
        </p:txBody>
      </p:sp>
      <p:sp>
        <p:nvSpPr>
          <p:cNvPr id="11" name="Slide Number Placeholder 10"/>
          <p:cNvSpPr>
            <a:spLocks noGrp="1"/>
          </p:cNvSpPr>
          <p:nvPr>
            <p:ph type="sldNum" sz="quarter" idx="12"/>
          </p:nvPr>
        </p:nvSpPr>
        <p:spPr/>
        <p:txBody>
          <a:bodyPr/>
          <a:lstStyle/>
          <a:p>
            <a:fld id="{FBAE2016-E936-42FE-886D-38C2F77E597A}" type="slidenum">
              <a:rPr lang="en-US" smtClean="0"/>
              <a:t>3</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47" y="991513"/>
            <a:ext cx="1600200" cy="181208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5525" y="1003672"/>
            <a:ext cx="1589934" cy="179992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6432" y="647700"/>
            <a:ext cx="1704120" cy="225240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201" y="3381483"/>
            <a:ext cx="2057400" cy="2193492"/>
          </a:xfrm>
          <a:prstGeom prst="rect">
            <a:avLst/>
          </a:prstGeom>
        </p:spPr>
      </p:pic>
    </p:spTree>
    <p:extLst>
      <p:ext uri="{BB962C8B-B14F-4D97-AF65-F5344CB8AC3E}">
        <p14:creationId xmlns:p14="http://schemas.microsoft.com/office/powerpoint/2010/main" val="2079787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TO DOs</a:t>
            </a:r>
            <a:endParaRPr lang="en-US" dirty="0"/>
          </a:p>
        </p:txBody>
      </p:sp>
      <p:sp>
        <p:nvSpPr>
          <p:cNvPr id="3" name="Content Placeholder 2"/>
          <p:cNvSpPr>
            <a:spLocks noGrp="1"/>
          </p:cNvSpPr>
          <p:nvPr>
            <p:ph idx="1"/>
          </p:nvPr>
        </p:nvSpPr>
        <p:spPr/>
        <p:txBody>
          <a:bodyPr>
            <a:normAutofit/>
          </a:bodyPr>
          <a:lstStyle/>
          <a:p>
            <a:r>
              <a:rPr lang="en-US" dirty="0" smtClean="0"/>
              <a:t>Visit Piazza after I add you </a:t>
            </a:r>
            <a:endParaRPr lang="en-US" dirty="0"/>
          </a:p>
          <a:p>
            <a:r>
              <a:rPr lang="en-US" dirty="0"/>
              <a:t>Go to the class </a:t>
            </a:r>
            <a:r>
              <a:rPr lang="en-US" dirty="0" smtClean="0"/>
              <a:t>website</a:t>
            </a:r>
            <a:endParaRPr lang="en-US" dirty="0"/>
          </a:p>
          <a:p>
            <a:r>
              <a:rPr lang="en-US" dirty="0"/>
              <a:t>Download and </a:t>
            </a:r>
            <a:r>
              <a:rPr lang="en-US" dirty="0" smtClean="0"/>
              <a:t>print Lab-Homework0 (lh00) or take a copy today</a:t>
            </a:r>
            <a:endParaRPr lang="en-US" dirty="0"/>
          </a:p>
          <a:p>
            <a:r>
              <a:rPr lang="en-US"/>
              <a:t>Do </a:t>
            </a:r>
            <a:r>
              <a:rPr lang="en-US" smtClean="0"/>
              <a:t>Lab-Homework0 (</a:t>
            </a:r>
            <a:r>
              <a:rPr lang="en-US" dirty="0" smtClean="0"/>
              <a:t>lh00) TODAY </a:t>
            </a:r>
            <a:endParaRPr lang="en-US" dirty="0"/>
          </a:p>
          <a:p>
            <a:r>
              <a:rPr lang="en-US" dirty="0"/>
              <a:t>Read </a:t>
            </a:r>
            <a:r>
              <a:rPr lang="en-US" dirty="0" smtClean="0"/>
              <a:t>Lab00 TODAY </a:t>
            </a:r>
            <a:endParaRPr lang="en-US" dirty="0"/>
          </a:p>
          <a:p>
            <a:r>
              <a:rPr lang="en-US" dirty="0"/>
              <a:t>Do </a:t>
            </a:r>
            <a:r>
              <a:rPr lang="en-US" dirty="0" smtClean="0"/>
              <a:t>Lab00 TOMORROW </a:t>
            </a:r>
            <a:r>
              <a:rPr lang="en-US" dirty="0"/>
              <a:t>(in lab) </a:t>
            </a:r>
            <a:endParaRPr lang="en-US" dirty="0" smtClean="0"/>
          </a:p>
          <a:p>
            <a:r>
              <a:rPr lang="en-US" dirty="0" smtClean="0"/>
              <a:t>Bring your laptop to lab if you want help setting it up</a:t>
            </a:r>
          </a:p>
          <a:p>
            <a:r>
              <a:rPr lang="en-US" dirty="0" smtClean="0"/>
              <a:t>I recommend that you watch this 10 minute video about CS and coding:</a:t>
            </a:r>
          </a:p>
          <a:p>
            <a:pPr marL="114300" indent="0">
              <a:buNone/>
            </a:pPr>
            <a:r>
              <a:rPr lang="en-US" sz="2000" b="1" dirty="0" smtClean="0">
                <a:solidFill>
                  <a:srgbClr val="FF0000"/>
                </a:solidFill>
                <a:hlinkClick r:id="rId2"/>
              </a:rPr>
              <a:t>https</a:t>
            </a:r>
            <a:r>
              <a:rPr lang="en-US" sz="2000" b="1" dirty="0">
                <a:solidFill>
                  <a:srgbClr val="FF0000"/>
                </a:solidFill>
                <a:hlinkClick r:id="rId2"/>
              </a:rPr>
              <a:t>://www.youtube.com/watch?v=IoPx_rSicrM</a:t>
            </a:r>
            <a:endParaRPr lang="en-US" sz="2000" b="1" dirty="0">
              <a:solidFill>
                <a:srgbClr val="FF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FBAE2016-E936-42FE-886D-38C2F77E597A}" type="slidenum">
              <a:rPr lang="en-US" smtClean="0"/>
              <a:t>30</a:t>
            </a:fld>
            <a:endParaRPr lang="en-US"/>
          </a:p>
        </p:txBody>
      </p:sp>
    </p:spTree>
    <p:extLst>
      <p:ext uri="{BB962C8B-B14F-4D97-AF65-F5344CB8AC3E}">
        <p14:creationId xmlns:p14="http://schemas.microsoft.com/office/powerpoint/2010/main" val="220716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26142" y="173315"/>
            <a:ext cx="8686800" cy="742950"/>
          </a:xfrm>
        </p:spPr>
        <p:txBody>
          <a:bodyPr>
            <a:normAutofit fontScale="90000"/>
          </a:bodyPr>
          <a:lstStyle/>
          <a:p>
            <a:r>
              <a:rPr lang="en-US" altLang="en-US" dirty="0" smtClean="0">
                <a:latin typeface="Arial" charset="0"/>
                <a:cs typeface="Arial" charset="0"/>
              </a:rPr>
              <a:t>Your tutors</a:t>
            </a:r>
            <a:endParaRPr lang="en-US" altLang="en-US"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0CAD0FD-D5D9-41C4-AED6-0062E333EBF8}" type="slidenum">
              <a:rPr lang="en-US" smtClean="0"/>
              <a:pPr>
                <a:defRPr/>
              </a:pPr>
              <a:t>4</a:t>
            </a:fld>
            <a:endParaRPr lang="en-US"/>
          </a:p>
        </p:txBody>
      </p:sp>
      <p:sp>
        <p:nvSpPr>
          <p:cNvPr id="9" name="TextBox 8"/>
          <p:cNvSpPr txBox="1"/>
          <p:nvPr/>
        </p:nvSpPr>
        <p:spPr>
          <a:xfrm flipH="1">
            <a:off x="3058589" y="5639806"/>
            <a:ext cx="1485900" cy="877163"/>
          </a:xfrm>
          <a:prstGeom prst="rect">
            <a:avLst/>
          </a:prstGeom>
          <a:noFill/>
        </p:spPr>
        <p:txBody>
          <a:bodyPr wrap="square" rtlCol="0">
            <a:spAutoFit/>
          </a:bodyPr>
          <a:lstStyle/>
          <a:p>
            <a:r>
              <a:rPr lang="en-US" sz="2400" dirty="0"/>
              <a:t>Jimmy Le</a:t>
            </a:r>
          </a:p>
          <a:p>
            <a:r>
              <a:rPr lang="en-US" sz="1350" dirty="0"/>
              <a:t> </a:t>
            </a:r>
          </a:p>
          <a:p>
            <a:r>
              <a:rPr lang="en-US" sz="1350" dirty="0"/>
              <a:t> </a:t>
            </a:r>
          </a:p>
        </p:txBody>
      </p:sp>
      <p:sp>
        <p:nvSpPr>
          <p:cNvPr id="16" name="TextBox 15"/>
          <p:cNvSpPr txBox="1"/>
          <p:nvPr/>
        </p:nvSpPr>
        <p:spPr>
          <a:xfrm flipH="1">
            <a:off x="650354" y="5648583"/>
            <a:ext cx="2296797" cy="877163"/>
          </a:xfrm>
          <a:prstGeom prst="rect">
            <a:avLst/>
          </a:prstGeom>
          <a:noFill/>
        </p:spPr>
        <p:txBody>
          <a:bodyPr wrap="square" rtlCol="0">
            <a:spAutoFit/>
          </a:bodyPr>
          <a:lstStyle/>
          <a:p>
            <a:r>
              <a:rPr lang="en-US" sz="2400" dirty="0" err="1"/>
              <a:t>Thien</a:t>
            </a:r>
            <a:r>
              <a:rPr lang="en-US" sz="2400" dirty="0"/>
              <a:t> Huang</a:t>
            </a:r>
          </a:p>
          <a:p>
            <a:r>
              <a:rPr lang="en-US" sz="1350" dirty="0"/>
              <a:t> </a:t>
            </a:r>
          </a:p>
          <a:p>
            <a:endParaRPr lang="en-US" sz="1350" dirty="0"/>
          </a:p>
        </p:txBody>
      </p:sp>
      <p:sp>
        <p:nvSpPr>
          <p:cNvPr id="17" name="TextBox 16"/>
          <p:cNvSpPr txBox="1"/>
          <p:nvPr/>
        </p:nvSpPr>
        <p:spPr>
          <a:xfrm flipH="1">
            <a:off x="5348039" y="5568674"/>
            <a:ext cx="2334119" cy="877163"/>
          </a:xfrm>
          <a:prstGeom prst="rect">
            <a:avLst/>
          </a:prstGeom>
          <a:noFill/>
        </p:spPr>
        <p:txBody>
          <a:bodyPr wrap="square" rtlCol="0">
            <a:spAutoFit/>
          </a:bodyPr>
          <a:lstStyle/>
          <a:p>
            <a:r>
              <a:rPr lang="en-US" sz="2400" dirty="0" err="1"/>
              <a:t>Sayali</a:t>
            </a:r>
            <a:r>
              <a:rPr lang="en-US" sz="2400" dirty="0"/>
              <a:t> </a:t>
            </a:r>
            <a:r>
              <a:rPr lang="en-US" sz="2400" dirty="0" err="1"/>
              <a:t>Kakade</a:t>
            </a:r>
            <a:endParaRPr lang="en-US" sz="2400" dirty="0"/>
          </a:p>
          <a:p>
            <a:r>
              <a:rPr lang="en-US" sz="1350" dirty="0"/>
              <a:t>  </a:t>
            </a:r>
          </a:p>
          <a:p>
            <a:endParaRPr lang="en-US" sz="135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8016" y="3733800"/>
            <a:ext cx="2234353" cy="19151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1425" y="3621582"/>
            <a:ext cx="1562775" cy="1916816"/>
          </a:xfrm>
          <a:prstGeom prst="rect">
            <a:avLst/>
          </a:prstGeom>
        </p:spPr>
      </p:pic>
      <p:sp>
        <p:nvSpPr>
          <p:cNvPr id="27" name="TextBox 26"/>
          <p:cNvSpPr txBox="1"/>
          <p:nvPr/>
        </p:nvSpPr>
        <p:spPr>
          <a:xfrm flipH="1">
            <a:off x="2209800" y="2895600"/>
            <a:ext cx="2362200" cy="461665"/>
          </a:xfrm>
          <a:prstGeom prst="rect">
            <a:avLst/>
          </a:prstGeom>
          <a:noFill/>
        </p:spPr>
        <p:txBody>
          <a:bodyPr wrap="square" rtlCol="0">
            <a:spAutoFit/>
          </a:bodyPr>
          <a:lstStyle/>
          <a:p>
            <a:r>
              <a:rPr lang="en-US" sz="2400" dirty="0"/>
              <a:t>Bryanna </a:t>
            </a:r>
            <a:r>
              <a:rPr lang="en-US" sz="2400" dirty="0" smtClean="0"/>
              <a:t>Phan</a:t>
            </a:r>
            <a:endParaRPr lang="en-US" sz="2400" dirty="0"/>
          </a:p>
        </p:txBody>
      </p:sp>
      <p:sp>
        <p:nvSpPr>
          <p:cNvPr id="29" name="TextBox 28"/>
          <p:cNvSpPr txBox="1"/>
          <p:nvPr/>
        </p:nvSpPr>
        <p:spPr>
          <a:xfrm flipH="1">
            <a:off x="126142" y="2917702"/>
            <a:ext cx="2426558" cy="669414"/>
          </a:xfrm>
          <a:prstGeom prst="rect">
            <a:avLst/>
          </a:prstGeom>
          <a:noFill/>
        </p:spPr>
        <p:txBody>
          <a:bodyPr wrap="square" rtlCol="0">
            <a:spAutoFit/>
          </a:bodyPr>
          <a:lstStyle/>
          <a:p>
            <a:r>
              <a:rPr lang="en-US" sz="2400" dirty="0"/>
              <a:t>Andrew Huang</a:t>
            </a:r>
          </a:p>
          <a:p>
            <a:r>
              <a:rPr lang="en-US" sz="1350" dirty="0"/>
              <a:t> </a:t>
            </a:r>
          </a:p>
        </p:txBody>
      </p:sp>
      <p:sp>
        <p:nvSpPr>
          <p:cNvPr id="30" name="TextBox 29"/>
          <p:cNvSpPr txBox="1"/>
          <p:nvPr/>
        </p:nvSpPr>
        <p:spPr>
          <a:xfrm flipH="1">
            <a:off x="6515099" y="2819400"/>
            <a:ext cx="2407044" cy="1038746"/>
          </a:xfrm>
          <a:prstGeom prst="rect">
            <a:avLst/>
          </a:prstGeom>
          <a:noFill/>
        </p:spPr>
        <p:txBody>
          <a:bodyPr wrap="square" rtlCol="0">
            <a:spAutoFit/>
          </a:bodyPr>
          <a:lstStyle/>
          <a:p>
            <a:r>
              <a:rPr lang="en-US" sz="2400" dirty="0" err="1"/>
              <a:t>Shreyas</a:t>
            </a:r>
            <a:r>
              <a:rPr lang="en-US" sz="2400" dirty="0"/>
              <a:t> </a:t>
            </a:r>
            <a:r>
              <a:rPr lang="en-US" sz="2400" dirty="0" err="1" smtClean="0"/>
              <a:t>Radhakrishnan</a:t>
            </a:r>
            <a:endParaRPr lang="en-US" sz="2400" dirty="0"/>
          </a:p>
          <a:p>
            <a:endParaRPr lang="en-US" sz="1350" dirty="0"/>
          </a:p>
        </p:txBody>
      </p:sp>
      <p:sp>
        <p:nvSpPr>
          <p:cNvPr id="31" name="TextBox 30"/>
          <p:cNvSpPr txBox="1"/>
          <p:nvPr/>
        </p:nvSpPr>
        <p:spPr>
          <a:xfrm flipH="1">
            <a:off x="4536065" y="2879054"/>
            <a:ext cx="1559935" cy="669414"/>
          </a:xfrm>
          <a:prstGeom prst="rect">
            <a:avLst/>
          </a:prstGeom>
          <a:noFill/>
        </p:spPr>
        <p:txBody>
          <a:bodyPr wrap="square" rtlCol="0">
            <a:spAutoFit/>
          </a:bodyPr>
          <a:lstStyle/>
          <a:p>
            <a:r>
              <a:rPr lang="en-US" sz="2400" dirty="0"/>
              <a:t>Sherry Li  </a:t>
            </a:r>
          </a:p>
          <a:p>
            <a:endParaRPr lang="en-US" sz="1350" dirty="0"/>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107" y="3615762"/>
            <a:ext cx="1355134" cy="2033198"/>
          </a:xfrm>
          <a:prstGeom prst="rect">
            <a:avLst/>
          </a:prstGeom>
        </p:spPr>
      </p:pic>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l="11189" t="790"/>
          <a:stretch/>
        </p:blipFill>
        <p:spPr>
          <a:xfrm rot="5400000">
            <a:off x="4137254" y="1074165"/>
            <a:ext cx="1817828" cy="1525647"/>
          </a:xfrm>
          <a:prstGeom prst="rect">
            <a:avLst/>
          </a:prstGeom>
        </p:spPr>
      </p:pic>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t="25636" r="2193"/>
          <a:stretch/>
        </p:blipFill>
        <p:spPr>
          <a:xfrm>
            <a:off x="2283305" y="882812"/>
            <a:ext cx="1679095" cy="1914954"/>
          </a:xfrm>
          <a:prstGeom prst="rect">
            <a:avLst/>
          </a:prstGeom>
        </p:spPr>
      </p:pic>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7991" y="853848"/>
            <a:ext cx="1829244" cy="1921264"/>
          </a:xfrm>
          <a:prstGeom prst="rect">
            <a:avLst/>
          </a:prstGeom>
        </p:spPr>
      </p:pic>
      <p:sp>
        <p:nvSpPr>
          <p:cNvPr id="32" name="TextBox 31"/>
          <p:cNvSpPr txBox="1"/>
          <p:nvPr/>
        </p:nvSpPr>
        <p:spPr>
          <a:xfrm flipH="1">
            <a:off x="250716" y="6307535"/>
            <a:ext cx="7936518" cy="1246495"/>
          </a:xfrm>
          <a:prstGeom prst="rect">
            <a:avLst/>
          </a:prstGeom>
          <a:noFill/>
        </p:spPr>
        <p:txBody>
          <a:bodyPr wrap="square" rtlCol="0">
            <a:spAutoFit/>
          </a:bodyPr>
          <a:lstStyle/>
          <a:p>
            <a:r>
              <a:rPr lang="en-US" sz="2400" b="1" dirty="0" smtClean="0">
                <a:solidFill>
                  <a:schemeClr val="tx2"/>
                </a:solidFill>
              </a:rPr>
              <a:t>Tutors will be available during lab sections: Phelps 3525 </a:t>
            </a:r>
            <a:r>
              <a:rPr lang="en-US" sz="2400" dirty="0" smtClean="0"/>
              <a:t> </a:t>
            </a:r>
          </a:p>
          <a:p>
            <a:r>
              <a:rPr lang="en-US" sz="2400" dirty="0" smtClean="0"/>
              <a:t> </a:t>
            </a:r>
            <a:endParaRPr lang="en-US" sz="2400" dirty="0"/>
          </a:p>
          <a:p>
            <a:r>
              <a:rPr lang="en-US" sz="1350" dirty="0"/>
              <a:t> </a:t>
            </a:r>
          </a:p>
          <a:p>
            <a:endParaRPr lang="en-US" sz="1350" dirty="0"/>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659" y="944910"/>
            <a:ext cx="1939826" cy="1852855"/>
          </a:xfrm>
          <a:prstGeom prst="rect">
            <a:avLst/>
          </a:prstGeom>
        </p:spPr>
      </p:pic>
    </p:spTree>
    <p:extLst>
      <p:ext uri="{BB962C8B-B14F-4D97-AF65-F5344CB8AC3E}">
        <p14:creationId xmlns:p14="http://schemas.microsoft.com/office/powerpoint/2010/main" val="21133271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26142" y="173315"/>
            <a:ext cx="8686800" cy="742950"/>
          </a:xfrm>
        </p:spPr>
        <p:txBody>
          <a:bodyPr>
            <a:normAutofit fontScale="90000"/>
          </a:bodyPr>
          <a:lstStyle/>
          <a:p>
            <a:r>
              <a:rPr lang="en-US" altLang="en-US" dirty="0" smtClean="0">
                <a:latin typeface="Arial" charset="0"/>
                <a:cs typeface="Arial" charset="0"/>
              </a:rPr>
              <a:t>Your tutors</a:t>
            </a:r>
            <a:r>
              <a:rPr lang="mr-IN" altLang="en-US" dirty="0" smtClean="0">
                <a:latin typeface="Arial" charset="0"/>
                <a:cs typeface="Arial" charset="0"/>
              </a:rPr>
              <a:t>…</a:t>
            </a:r>
            <a:r>
              <a:rPr lang="en-US" altLang="en-US" dirty="0" smtClean="0">
                <a:latin typeface="Arial" charset="0"/>
                <a:cs typeface="Arial" charset="0"/>
              </a:rPr>
              <a:t>(</a:t>
            </a:r>
            <a:r>
              <a:rPr lang="en-US" altLang="en-US" dirty="0" err="1" smtClean="0">
                <a:latin typeface="Arial" charset="0"/>
                <a:cs typeface="Arial" charset="0"/>
              </a:rPr>
              <a:t>contd</a:t>
            </a:r>
            <a:r>
              <a:rPr lang="en-US" altLang="en-US" dirty="0" smtClean="0">
                <a:latin typeface="Arial" charset="0"/>
                <a:cs typeface="Arial" charset="0"/>
              </a:rPr>
              <a:t>)</a:t>
            </a:r>
            <a:endParaRPr lang="en-US" altLang="en-US"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0CAD0FD-D5D9-41C4-AED6-0062E333EBF8}" type="slidenum">
              <a:rPr lang="en-US" smtClean="0"/>
              <a:pPr>
                <a:defRPr/>
              </a:pPr>
              <a:t>5</a:t>
            </a:fld>
            <a:endParaRPr lang="en-US"/>
          </a:p>
        </p:txBody>
      </p:sp>
      <p:sp>
        <p:nvSpPr>
          <p:cNvPr id="9" name="TextBox 8"/>
          <p:cNvSpPr txBox="1"/>
          <p:nvPr/>
        </p:nvSpPr>
        <p:spPr>
          <a:xfrm flipH="1">
            <a:off x="2165392" y="5609332"/>
            <a:ext cx="1485900" cy="877163"/>
          </a:xfrm>
          <a:prstGeom prst="rect">
            <a:avLst/>
          </a:prstGeom>
          <a:noFill/>
        </p:spPr>
        <p:txBody>
          <a:bodyPr wrap="square" rtlCol="0">
            <a:spAutoFit/>
          </a:bodyPr>
          <a:lstStyle/>
          <a:p>
            <a:r>
              <a:rPr lang="en-US" sz="2400" dirty="0" smtClean="0"/>
              <a:t>Koa Sato</a:t>
            </a:r>
            <a:endParaRPr lang="en-US" sz="2400" dirty="0"/>
          </a:p>
          <a:p>
            <a:r>
              <a:rPr lang="en-US" sz="1350" dirty="0"/>
              <a:t> </a:t>
            </a:r>
          </a:p>
          <a:p>
            <a:r>
              <a:rPr lang="en-US" sz="1350" dirty="0"/>
              <a:t> </a:t>
            </a:r>
          </a:p>
        </p:txBody>
      </p:sp>
      <p:sp>
        <p:nvSpPr>
          <p:cNvPr id="16" name="TextBox 15"/>
          <p:cNvSpPr txBox="1"/>
          <p:nvPr/>
        </p:nvSpPr>
        <p:spPr>
          <a:xfrm flipH="1">
            <a:off x="892" y="5606035"/>
            <a:ext cx="2296797" cy="877163"/>
          </a:xfrm>
          <a:prstGeom prst="rect">
            <a:avLst/>
          </a:prstGeom>
          <a:noFill/>
        </p:spPr>
        <p:txBody>
          <a:bodyPr wrap="square" rtlCol="0">
            <a:spAutoFit/>
          </a:bodyPr>
          <a:lstStyle/>
          <a:p>
            <a:r>
              <a:rPr lang="en-US" sz="2400" dirty="0" err="1" smtClean="0"/>
              <a:t>Madhu</a:t>
            </a:r>
            <a:r>
              <a:rPr lang="en-US" sz="2400" dirty="0" smtClean="0"/>
              <a:t> Kannan</a:t>
            </a:r>
            <a:endParaRPr lang="en-US" sz="2400" dirty="0"/>
          </a:p>
          <a:p>
            <a:r>
              <a:rPr lang="en-US" sz="1350" dirty="0"/>
              <a:t> </a:t>
            </a:r>
          </a:p>
          <a:p>
            <a:endParaRPr lang="en-US" sz="1350" dirty="0"/>
          </a:p>
        </p:txBody>
      </p:sp>
      <p:sp>
        <p:nvSpPr>
          <p:cNvPr id="17" name="TextBox 16"/>
          <p:cNvSpPr txBox="1"/>
          <p:nvPr/>
        </p:nvSpPr>
        <p:spPr>
          <a:xfrm flipH="1">
            <a:off x="3651292" y="5606034"/>
            <a:ext cx="2334119" cy="877163"/>
          </a:xfrm>
          <a:prstGeom prst="rect">
            <a:avLst/>
          </a:prstGeom>
          <a:noFill/>
        </p:spPr>
        <p:txBody>
          <a:bodyPr wrap="square" rtlCol="0">
            <a:spAutoFit/>
          </a:bodyPr>
          <a:lstStyle/>
          <a:p>
            <a:r>
              <a:rPr lang="en-US" sz="2400" dirty="0" smtClean="0"/>
              <a:t>Claudia Zheng</a:t>
            </a:r>
            <a:endParaRPr lang="en-US" sz="2400" dirty="0"/>
          </a:p>
          <a:p>
            <a:r>
              <a:rPr lang="en-US" sz="1350" dirty="0"/>
              <a:t>  </a:t>
            </a:r>
          </a:p>
          <a:p>
            <a:endParaRPr lang="en-US" sz="1350" dirty="0"/>
          </a:p>
        </p:txBody>
      </p:sp>
      <p:sp>
        <p:nvSpPr>
          <p:cNvPr id="27" name="TextBox 26"/>
          <p:cNvSpPr txBox="1"/>
          <p:nvPr/>
        </p:nvSpPr>
        <p:spPr>
          <a:xfrm flipH="1">
            <a:off x="2056366" y="2933955"/>
            <a:ext cx="2362200" cy="461665"/>
          </a:xfrm>
          <a:prstGeom prst="rect">
            <a:avLst/>
          </a:prstGeom>
          <a:noFill/>
        </p:spPr>
        <p:txBody>
          <a:bodyPr wrap="square" rtlCol="0">
            <a:spAutoFit/>
          </a:bodyPr>
          <a:lstStyle/>
          <a:p>
            <a:r>
              <a:rPr lang="en-US" sz="2400" dirty="0" smtClean="0"/>
              <a:t>Taylor McCreary</a:t>
            </a:r>
            <a:endParaRPr lang="en-US" sz="2400" dirty="0"/>
          </a:p>
        </p:txBody>
      </p:sp>
      <p:sp>
        <p:nvSpPr>
          <p:cNvPr id="29" name="TextBox 28"/>
          <p:cNvSpPr txBox="1"/>
          <p:nvPr/>
        </p:nvSpPr>
        <p:spPr>
          <a:xfrm flipH="1">
            <a:off x="126142" y="2917702"/>
            <a:ext cx="2426558" cy="669414"/>
          </a:xfrm>
          <a:prstGeom prst="rect">
            <a:avLst/>
          </a:prstGeom>
          <a:noFill/>
        </p:spPr>
        <p:txBody>
          <a:bodyPr wrap="square" rtlCol="0">
            <a:spAutoFit/>
          </a:bodyPr>
          <a:lstStyle/>
          <a:p>
            <a:r>
              <a:rPr lang="en-US" sz="2400" dirty="0" smtClean="0"/>
              <a:t>Bryan Wu</a:t>
            </a:r>
            <a:endParaRPr lang="en-US" sz="2400" dirty="0"/>
          </a:p>
          <a:p>
            <a:r>
              <a:rPr lang="en-US" sz="1350" dirty="0"/>
              <a:t> </a:t>
            </a:r>
          </a:p>
        </p:txBody>
      </p:sp>
      <p:sp>
        <p:nvSpPr>
          <p:cNvPr id="30" name="TextBox 29"/>
          <p:cNvSpPr txBox="1"/>
          <p:nvPr/>
        </p:nvSpPr>
        <p:spPr>
          <a:xfrm flipH="1">
            <a:off x="6983712" y="2847137"/>
            <a:ext cx="2407044" cy="669414"/>
          </a:xfrm>
          <a:prstGeom prst="rect">
            <a:avLst/>
          </a:prstGeom>
          <a:noFill/>
        </p:spPr>
        <p:txBody>
          <a:bodyPr wrap="square" rtlCol="0">
            <a:spAutoFit/>
          </a:bodyPr>
          <a:lstStyle/>
          <a:p>
            <a:r>
              <a:rPr lang="en-US" sz="2400" dirty="0" smtClean="0"/>
              <a:t>Rey Tang</a:t>
            </a:r>
            <a:endParaRPr lang="en-US" sz="2400" dirty="0"/>
          </a:p>
          <a:p>
            <a:endParaRPr lang="en-US" sz="1350" dirty="0"/>
          </a:p>
        </p:txBody>
      </p:sp>
      <p:sp>
        <p:nvSpPr>
          <p:cNvPr id="31" name="TextBox 30"/>
          <p:cNvSpPr txBox="1"/>
          <p:nvPr/>
        </p:nvSpPr>
        <p:spPr>
          <a:xfrm flipH="1">
            <a:off x="4275138" y="2958270"/>
            <a:ext cx="3077890" cy="669414"/>
          </a:xfrm>
          <a:prstGeom prst="rect">
            <a:avLst/>
          </a:prstGeom>
          <a:noFill/>
        </p:spPr>
        <p:txBody>
          <a:bodyPr wrap="square" rtlCol="0">
            <a:spAutoFit/>
          </a:bodyPr>
          <a:lstStyle/>
          <a:p>
            <a:r>
              <a:rPr lang="en-US" sz="2400" dirty="0" err="1" smtClean="0"/>
              <a:t>Navid</a:t>
            </a:r>
            <a:r>
              <a:rPr lang="en-US" sz="2400" dirty="0" smtClean="0"/>
              <a:t> </a:t>
            </a:r>
            <a:r>
              <a:rPr lang="en-US" sz="2400" dirty="0" err="1" smtClean="0"/>
              <a:t>Shamszadeh</a:t>
            </a:r>
            <a:r>
              <a:rPr lang="en-US" sz="2400" dirty="0" smtClean="0"/>
              <a:t>  </a:t>
            </a:r>
            <a:endParaRPr lang="en-US" sz="2400" dirty="0"/>
          </a:p>
          <a:p>
            <a:endParaRPr lang="en-US" sz="1350" dirty="0"/>
          </a:p>
        </p:txBody>
      </p:sp>
      <p:sp>
        <p:nvSpPr>
          <p:cNvPr id="32" name="TextBox 31"/>
          <p:cNvSpPr txBox="1"/>
          <p:nvPr/>
        </p:nvSpPr>
        <p:spPr>
          <a:xfrm flipH="1">
            <a:off x="250716" y="6307535"/>
            <a:ext cx="7936518" cy="1246495"/>
          </a:xfrm>
          <a:prstGeom prst="rect">
            <a:avLst/>
          </a:prstGeom>
          <a:noFill/>
        </p:spPr>
        <p:txBody>
          <a:bodyPr wrap="square" rtlCol="0">
            <a:spAutoFit/>
          </a:bodyPr>
          <a:lstStyle/>
          <a:p>
            <a:r>
              <a:rPr lang="en-US" sz="2400" b="1" dirty="0" smtClean="0">
                <a:solidFill>
                  <a:schemeClr val="tx2"/>
                </a:solidFill>
              </a:rPr>
              <a:t>Tutors will be available during lab sections: Phelps 3525 </a:t>
            </a:r>
            <a:r>
              <a:rPr lang="en-US" sz="2400" dirty="0" smtClean="0"/>
              <a:t> </a:t>
            </a:r>
          </a:p>
          <a:p>
            <a:r>
              <a:rPr lang="en-US" sz="2400" dirty="0" smtClean="0"/>
              <a:t> </a:t>
            </a:r>
            <a:endParaRPr lang="en-US" sz="2400" dirty="0"/>
          </a:p>
          <a:p>
            <a:r>
              <a:rPr lang="en-US" sz="1350" dirty="0"/>
              <a:t> </a:t>
            </a:r>
          </a:p>
          <a:p>
            <a:endParaRPr lang="en-US" sz="1350" dirty="0"/>
          </a:p>
        </p:txBody>
      </p:sp>
      <p:sp>
        <p:nvSpPr>
          <p:cNvPr id="19" name="TextBox 18"/>
          <p:cNvSpPr txBox="1"/>
          <p:nvPr/>
        </p:nvSpPr>
        <p:spPr>
          <a:xfrm flipH="1">
            <a:off x="5786967" y="5593533"/>
            <a:ext cx="2334119" cy="669414"/>
          </a:xfrm>
          <a:prstGeom prst="rect">
            <a:avLst/>
          </a:prstGeom>
          <a:noFill/>
        </p:spPr>
        <p:txBody>
          <a:bodyPr wrap="square" rtlCol="0">
            <a:spAutoFit/>
          </a:bodyPr>
          <a:lstStyle/>
          <a:p>
            <a:r>
              <a:rPr lang="en-US" sz="2400" dirty="0" smtClean="0"/>
              <a:t>Ben Zhu</a:t>
            </a:r>
            <a:endParaRPr lang="en-US" sz="1350" dirty="0"/>
          </a:p>
          <a:p>
            <a:endParaRPr lang="en-US" sz="1350" dirty="0"/>
          </a:p>
        </p:txBody>
      </p:sp>
      <p:sp>
        <p:nvSpPr>
          <p:cNvPr id="20" name="TextBox 19"/>
          <p:cNvSpPr txBox="1"/>
          <p:nvPr/>
        </p:nvSpPr>
        <p:spPr>
          <a:xfrm flipH="1">
            <a:off x="7073436" y="5576635"/>
            <a:ext cx="2334119" cy="877163"/>
          </a:xfrm>
          <a:prstGeom prst="rect">
            <a:avLst/>
          </a:prstGeom>
          <a:noFill/>
        </p:spPr>
        <p:txBody>
          <a:bodyPr wrap="square" rtlCol="0">
            <a:spAutoFit/>
          </a:bodyPr>
          <a:lstStyle/>
          <a:p>
            <a:r>
              <a:rPr lang="en-US" sz="2400" dirty="0" smtClean="0"/>
              <a:t>Andy Chen</a:t>
            </a:r>
            <a:endParaRPr lang="en-US" sz="2400" dirty="0"/>
          </a:p>
          <a:p>
            <a:r>
              <a:rPr lang="en-US" sz="1350" dirty="0"/>
              <a:t>  </a:t>
            </a:r>
          </a:p>
          <a:p>
            <a:endParaRPr lang="en-US" sz="135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42" y="789380"/>
            <a:ext cx="1503860" cy="21882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575" y="766184"/>
            <a:ext cx="1504365" cy="21775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06" y="685799"/>
            <a:ext cx="1501989" cy="215137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7499" y="745091"/>
            <a:ext cx="1440354" cy="217880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46" y="3689887"/>
            <a:ext cx="1856021" cy="1567913"/>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0388" y="3634832"/>
            <a:ext cx="1776488" cy="173199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0" y="3458201"/>
            <a:ext cx="2049376" cy="213240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7800" y="3439470"/>
            <a:ext cx="1545601" cy="2023819"/>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8000" y="3407121"/>
            <a:ext cx="1745010" cy="2088516"/>
          </a:xfrm>
          <a:prstGeom prst="rect">
            <a:avLst/>
          </a:prstGeom>
        </p:spPr>
      </p:pic>
    </p:spTree>
    <p:extLst>
      <p:ext uri="{BB962C8B-B14F-4D97-AF65-F5344CB8AC3E}">
        <p14:creationId xmlns:p14="http://schemas.microsoft.com/office/powerpoint/2010/main" val="16896965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registration for CS8</a:t>
            </a:r>
            <a:endParaRPr lang="en-US" dirty="0"/>
          </a:p>
        </p:txBody>
      </p:sp>
      <p:sp>
        <p:nvSpPr>
          <p:cNvPr id="3" name="Content Placeholder 2"/>
          <p:cNvSpPr>
            <a:spLocks noGrp="1"/>
          </p:cNvSpPr>
          <p:nvPr>
            <p:ph idx="1"/>
          </p:nvPr>
        </p:nvSpPr>
        <p:spPr/>
        <p:txBody>
          <a:bodyPr>
            <a:normAutofit/>
          </a:bodyPr>
          <a:lstStyle/>
          <a:p>
            <a:r>
              <a:rPr lang="en-US" sz="3200" b="1" dirty="0" smtClean="0">
                <a:solidFill>
                  <a:srgbClr val="FF0000"/>
                </a:solidFill>
              </a:rPr>
              <a:t>For those who are not yet registered:</a:t>
            </a:r>
          </a:p>
          <a:p>
            <a:r>
              <a:rPr lang="en-US" sz="3200" b="1" dirty="0" smtClean="0"/>
              <a:t>This class is currently FULL!</a:t>
            </a:r>
          </a:p>
          <a:p>
            <a:r>
              <a:rPr lang="en-US" sz="3200" b="1" dirty="0" smtClean="0"/>
              <a:t>In fact we are </a:t>
            </a:r>
            <a:r>
              <a:rPr lang="en-US" sz="3200" b="1" dirty="0" smtClean="0">
                <a:solidFill>
                  <a:srgbClr val="FF0000"/>
                </a:solidFill>
              </a:rPr>
              <a:t>over-enrolled </a:t>
            </a:r>
            <a:r>
              <a:rPr lang="en-US" sz="3200" b="1" dirty="0" smtClean="0"/>
              <a:t>because of which the waitlist is currently closed</a:t>
            </a:r>
          </a:p>
          <a:p>
            <a:r>
              <a:rPr lang="en-US" sz="3200" b="1" dirty="0" smtClean="0"/>
              <a:t>If you are an extension student please see me after class</a:t>
            </a:r>
          </a:p>
        </p:txBody>
      </p:sp>
      <p:sp>
        <p:nvSpPr>
          <p:cNvPr id="4" name="Slide Number Placeholder 3"/>
          <p:cNvSpPr>
            <a:spLocks noGrp="1"/>
          </p:cNvSpPr>
          <p:nvPr>
            <p:ph type="sldNum" sz="quarter" idx="12"/>
          </p:nvPr>
        </p:nvSpPr>
        <p:spPr/>
        <p:txBody>
          <a:bodyPr/>
          <a:lstStyle/>
          <a:p>
            <a:fld id="{FBAE2016-E936-42FE-886D-38C2F77E597A}" type="slidenum">
              <a:rPr lang="en-US" smtClean="0"/>
              <a:t>6</a:t>
            </a:fld>
            <a:endParaRPr lang="en-US"/>
          </a:p>
        </p:txBody>
      </p:sp>
    </p:spTree>
    <p:extLst>
      <p:ext uri="{BB962C8B-B14F-4D97-AF65-F5344CB8AC3E}">
        <p14:creationId xmlns:p14="http://schemas.microsoft.com/office/powerpoint/2010/main" val="1839734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stats about this class</a:t>
            </a:r>
            <a:endParaRPr lang="en-US" dirty="0"/>
          </a:p>
        </p:txBody>
      </p:sp>
      <p:sp>
        <p:nvSpPr>
          <p:cNvPr id="3" name="Content Placeholder 2"/>
          <p:cNvSpPr>
            <a:spLocks noGrp="1"/>
          </p:cNvSpPr>
          <p:nvPr>
            <p:ph idx="1"/>
          </p:nvPr>
        </p:nvSpPr>
        <p:spPr/>
        <p:txBody>
          <a:bodyPr/>
          <a:lstStyle/>
          <a:p>
            <a:r>
              <a:rPr lang="en-US" sz="2400" dirty="0" smtClean="0"/>
              <a:t>Number of students enrolled: 224</a:t>
            </a:r>
          </a:p>
          <a:p>
            <a:r>
              <a:rPr lang="en-US" sz="2400" dirty="0" smtClean="0"/>
              <a:t>Break down by major:</a:t>
            </a:r>
          </a:p>
          <a:p>
            <a:pPr lvl="1"/>
            <a:r>
              <a:rPr lang="en-US" sz="2400" dirty="0"/>
              <a:t>Computer Science:        </a:t>
            </a:r>
            <a:r>
              <a:rPr lang="en-US" sz="2400" dirty="0" smtClean="0"/>
              <a:t>          20</a:t>
            </a:r>
            <a:r>
              <a:rPr lang="en-US" sz="2400" dirty="0"/>
              <a:t>%   (Majority freshman</a:t>
            </a:r>
            <a:r>
              <a:rPr lang="en-US" sz="2400" dirty="0" smtClean="0"/>
              <a:t>)</a:t>
            </a:r>
          </a:p>
          <a:p>
            <a:pPr lvl="1"/>
            <a:r>
              <a:rPr lang="en-US" sz="2400" dirty="0" smtClean="0"/>
              <a:t>Computer Engineering:           14%  (Majority freshman)</a:t>
            </a:r>
          </a:p>
          <a:p>
            <a:pPr lvl="1"/>
            <a:r>
              <a:rPr lang="en-US" sz="2400" dirty="0" smtClean="0"/>
              <a:t>Actuarial </a:t>
            </a:r>
            <a:r>
              <a:rPr lang="en-US" sz="2400" dirty="0" err="1" smtClean="0"/>
              <a:t>Sci</a:t>
            </a:r>
            <a:r>
              <a:rPr lang="en-US" sz="2400" dirty="0" smtClean="0"/>
              <a:t>, Math and Stats:          40% (all levels)</a:t>
            </a:r>
          </a:p>
          <a:p>
            <a:pPr lvl="1"/>
            <a:r>
              <a:rPr lang="en-US" sz="2400" dirty="0" smtClean="0"/>
              <a:t>Film &amp;Media, Bio, Physics</a:t>
            </a:r>
            <a:r>
              <a:rPr lang="en-US" sz="2400" dirty="0"/>
              <a:t>, </a:t>
            </a:r>
            <a:r>
              <a:rPr lang="en-US" sz="2400" dirty="0" err="1"/>
              <a:t>PoliSci</a:t>
            </a:r>
            <a:r>
              <a:rPr lang="en-US" sz="2400" dirty="0"/>
              <a:t> </a:t>
            </a:r>
            <a:r>
              <a:rPr lang="en-US" sz="2400" dirty="0" smtClean="0"/>
              <a:t>: 26% (all levels)</a:t>
            </a:r>
          </a:p>
          <a:p>
            <a:pPr marL="411480" lvl="1" indent="0">
              <a:buNone/>
            </a:pPr>
            <a:endParaRPr lang="en-US" dirty="0" smtClean="0"/>
          </a:p>
          <a:p>
            <a:pPr marL="411480" lvl="1" indent="0">
              <a:buNone/>
            </a:pPr>
            <a:r>
              <a:rPr lang="en-US" sz="2400" b="1" dirty="0" smtClean="0">
                <a:solidFill>
                  <a:schemeClr val="tx2"/>
                </a:solidFill>
              </a:rPr>
              <a:t>We have a diverse class!</a:t>
            </a:r>
          </a:p>
        </p:txBody>
      </p:sp>
      <p:sp>
        <p:nvSpPr>
          <p:cNvPr id="4" name="Slide Number Placeholder 3"/>
          <p:cNvSpPr>
            <a:spLocks noGrp="1"/>
          </p:cNvSpPr>
          <p:nvPr>
            <p:ph type="sldNum" sz="quarter" idx="12"/>
          </p:nvPr>
        </p:nvSpPr>
        <p:spPr/>
        <p:txBody>
          <a:bodyPr/>
          <a:lstStyle/>
          <a:p>
            <a:fld id="{FBAE2016-E936-42FE-886D-38C2F77E597A}" type="slidenum">
              <a:rPr lang="en-US" smtClean="0"/>
              <a:t>7</a:t>
            </a:fld>
            <a:endParaRPr lang="en-US"/>
          </a:p>
        </p:txBody>
      </p:sp>
    </p:spTree>
    <p:extLst>
      <p:ext uri="{BB962C8B-B14F-4D97-AF65-F5344CB8AC3E}">
        <p14:creationId xmlns:p14="http://schemas.microsoft.com/office/powerpoint/2010/main" val="20239818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you</a:t>
            </a:r>
            <a:endParaRPr lang="en-US" dirty="0"/>
          </a:p>
        </p:txBody>
      </p:sp>
      <p:sp>
        <p:nvSpPr>
          <p:cNvPr id="3" name="Content Placeholder 2"/>
          <p:cNvSpPr>
            <a:spLocks noGrp="1"/>
          </p:cNvSpPr>
          <p:nvPr>
            <p:ph idx="1"/>
          </p:nvPr>
        </p:nvSpPr>
        <p:spPr/>
        <p:txBody>
          <a:bodyPr>
            <a:normAutofit/>
          </a:bodyPr>
          <a:lstStyle/>
          <a:p>
            <a:r>
              <a:rPr lang="en-US" sz="2800" dirty="0" smtClean="0"/>
              <a:t>Hmm.. if you have programmed before</a:t>
            </a:r>
          </a:p>
          <a:p>
            <a:r>
              <a:rPr lang="en-US" sz="2800" dirty="0" smtClean="0"/>
              <a:t>Hmm.. if you have never programmed before</a:t>
            </a:r>
          </a:p>
          <a:p>
            <a:r>
              <a:rPr lang="en-US" sz="2800" dirty="0" smtClean="0"/>
              <a:t>Hmm.. if you have used Linux/Unix systems before</a:t>
            </a:r>
          </a:p>
        </p:txBody>
      </p:sp>
      <p:sp>
        <p:nvSpPr>
          <p:cNvPr id="4" name="Slide Number Placeholder 3"/>
          <p:cNvSpPr>
            <a:spLocks noGrp="1"/>
          </p:cNvSpPr>
          <p:nvPr>
            <p:ph type="sldNum" sz="quarter" idx="12"/>
          </p:nvPr>
        </p:nvSpPr>
        <p:spPr/>
        <p:txBody>
          <a:bodyPr/>
          <a:lstStyle/>
          <a:p>
            <a:fld id="{FBAE2016-E936-42FE-886D-38C2F77E597A}" type="slidenum">
              <a:rPr lang="en-US" smtClean="0"/>
              <a:t>8</a:t>
            </a:fld>
            <a:endParaRPr lang="en-US"/>
          </a:p>
        </p:txBody>
      </p:sp>
    </p:spTree>
    <p:extLst>
      <p:ext uri="{BB962C8B-B14F-4D97-AF65-F5344CB8AC3E}">
        <p14:creationId xmlns:p14="http://schemas.microsoft.com/office/powerpoint/2010/main" val="1471229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What exactly is Computer Science?</a:t>
            </a:r>
            <a:endParaRPr lang="en-US" sz="4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28651"/>
            <a:ext cx="7005353"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62000" y="5867400"/>
            <a:ext cx="6646499" cy="646331"/>
          </a:xfrm>
          <a:prstGeom prst="rect">
            <a:avLst/>
          </a:prstGeom>
          <a:noFill/>
        </p:spPr>
        <p:txBody>
          <a:bodyPr wrap="none" rtlCol="0">
            <a:spAutoFit/>
          </a:bodyPr>
          <a:lstStyle/>
          <a:p>
            <a:pPr algn="ctr"/>
            <a:r>
              <a:rPr lang="en-US" dirty="0" smtClean="0"/>
              <a:t>Data  * Algorithms * Programming * Binary * Problem Solving </a:t>
            </a:r>
            <a:br>
              <a:rPr lang="en-US" dirty="0" smtClean="0"/>
            </a:br>
            <a:r>
              <a:rPr lang="en-US" dirty="0" smtClean="0"/>
              <a:t>Computational Thinking * Hardware * Creativity * Proofs * Logic * … </a:t>
            </a:r>
            <a:endParaRPr lang="en-US" dirty="0"/>
          </a:p>
        </p:txBody>
      </p:sp>
    </p:spTree>
    <p:extLst>
      <p:ext uri="{BB962C8B-B14F-4D97-AF65-F5344CB8AC3E}">
        <p14:creationId xmlns:p14="http://schemas.microsoft.com/office/powerpoint/2010/main" val="94254199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9446</TotalTime>
  <Words>1430</Words>
  <Application>Microsoft Macintosh PowerPoint</Application>
  <PresentationFormat>On-screen Show (4:3)</PresentationFormat>
  <Paragraphs>262</Paragraphs>
  <Slides>30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Calibri</vt:lpstr>
      <vt:lpstr>Cambria</vt:lpstr>
      <vt:lpstr>Comic Sans MS</vt:lpstr>
      <vt:lpstr>Courier New</vt:lpstr>
      <vt:lpstr>Mangal</vt:lpstr>
      <vt:lpstr>ＭＳ Ｐゴシック</vt:lpstr>
      <vt:lpstr>MV Boli</vt:lpstr>
      <vt:lpstr>宋体</vt:lpstr>
      <vt:lpstr>Arial</vt:lpstr>
      <vt:lpstr>Adjacency</vt:lpstr>
      <vt:lpstr>Welcome to CS 8!</vt:lpstr>
      <vt:lpstr>Instructor</vt:lpstr>
      <vt:lpstr>Your TAs</vt:lpstr>
      <vt:lpstr>Your tutors</vt:lpstr>
      <vt:lpstr>Your tutors…(contd)</vt:lpstr>
      <vt:lpstr>About registration for CS8</vt:lpstr>
      <vt:lpstr>Some stats about this class</vt:lpstr>
      <vt:lpstr>About you</vt:lpstr>
      <vt:lpstr>What exactly is Computer Science?</vt:lpstr>
      <vt:lpstr>PowerPoint Presentation</vt:lpstr>
      <vt:lpstr>PowerPoint Presentation</vt:lpstr>
      <vt:lpstr>PowerPoint Presentation</vt:lpstr>
      <vt:lpstr>PowerPoint Presentation</vt:lpstr>
      <vt:lpstr>About this course!</vt:lpstr>
      <vt:lpstr>Expect to … work hard!</vt:lpstr>
      <vt:lpstr>Expect it to be…</vt:lpstr>
      <vt:lpstr>Expect it to be…</vt:lpstr>
      <vt:lpstr>But, there is no magic</vt:lpstr>
      <vt:lpstr>Purpose of lectures</vt:lpstr>
      <vt:lpstr>Do you agree with the following statement?</vt:lpstr>
      <vt:lpstr>Do you agree with the following statement?</vt:lpstr>
      <vt:lpstr>PowerPoint Presentation</vt:lpstr>
      <vt:lpstr>PowerPoint Presentation</vt:lpstr>
      <vt:lpstr>Developing a Growth Mindset</vt:lpstr>
      <vt:lpstr>Other words of advice</vt:lpstr>
      <vt:lpstr>Resources</vt:lpstr>
      <vt:lpstr>Just in case</vt:lpstr>
      <vt:lpstr>What you have to do by tomorrow</vt:lpstr>
      <vt:lpstr>What YOU have to do before Wed </vt:lpstr>
      <vt:lpstr>Your TO DOs</vt:lpstr>
    </vt:vector>
  </TitlesOfParts>
  <Company>Harvey Mudd College</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Computer Science</dc:title>
  <dc:creator>Christine</dc:creator>
  <cp:lastModifiedBy>Microsoft Office User</cp:lastModifiedBy>
  <cp:revision>158</cp:revision>
  <cp:lastPrinted>2017-10-04T03:08:33Z</cp:lastPrinted>
  <dcterms:created xsi:type="dcterms:W3CDTF">2013-07-12T21:58:08Z</dcterms:created>
  <dcterms:modified xsi:type="dcterms:W3CDTF">2017-10-04T03:19:34Z</dcterms:modified>
</cp:coreProperties>
</file>